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7" r:id="rId2"/>
    <p:sldId id="258" r:id="rId3"/>
    <p:sldId id="271" r:id="rId4"/>
    <p:sldId id="266" r:id="rId5"/>
    <p:sldId id="261" r:id="rId6"/>
    <p:sldId id="262" r:id="rId7"/>
    <p:sldId id="263" r:id="rId8"/>
    <p:sldId id="267" r:id="rId9"/>
    <p:sldId id="264" r:id="rId10"/>
    <p:sldId id="268" r:id="rId11"/>
    <p:sldId id="270" r:id="rId12"/>
    <p:sldId id="269" r:id="rId13"/>
    <p:sldId id="280" r:id="rId14"/>
    <p:sldId id="272" r:id="rId15"/>
    <p:sldId id="273" r:id="rId16"/>
    <p:sldId id="275" r:id="rId17"/>
    <p:sldId id="274" r:id="rId18"/>
    <p:sldId id="276" r:id="rId19"/>
    <p:sldId id="277" r:id="rId20"/>
    <p:sldId id="278" r:id="rId21"/>
    <p:sldId id="279" r:id="rId22"/>
    <p:sldId id="281" r:id="rId23"/>
    <p:sldId id="284" r:id="rId24"/>
    <p:sldId id="282" r:id="rId25"/>
    <p:sldId id="283"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p:scale>
          <a:sx n="125" d="100"/>
          <a:sy n="125" d="100"/>
        </p:scale>
        <p:origin x="-960" y="85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2361A6-C158-4BDB-BDE0-B761653ED83D}" type="doc">
      <dgm:prSet loTypeId="urn:microsoft.com/office/officeart/2005/8/layout/venn1" loCatId="relationship" qsTypeId="urn:microsoft.com/office/officeart/2005/8/quickstyle/simple1" qsCatId="simple" csTypeId="urn:microsoft.com/office/officeart/2005/8/colors/accent1_2" csCatId="accent1" phldr="1"/>
      <dgm:spPr/>
    </dgm:pt>
    <dgm:pt modelId="{31A0C437-C0A0-456C-A9BA-04580C4BF3FA}">
      <dgm:prSet phldrT="[Text]"/>
      <dgm:spPr/>
      <dgm:t>
        <a:bodyPr/>
        <a:lstStyle/>
        <a:p>
          <a:r>
            <a:rPr lang="en-US" dirty="0" smtClean="0"/>
            <a:t>Group Context </a:t>
          </a:r>
        </a:p>
        <a:p>
          <a:r>
            <a:rPr lang="en-US" dirty="0" smtClean="0"/>
            <a:t>Organizational elements</a:t>
          </a:r>
        </a:p>
        <a:p>
          <a:r>
            <a:rPr lang="en-US" dirty="0" smtClean="0"/>
            <a:t>mission, culture, resources, rewards</a:t>
          </a:r>
          <a:endParaRPr lang="en-US" dirty="0"/>
        </a:p>
      </dgm:t>
    </dgm:pt>
    <dgm:pt modelId="{E5D90B7B-12D8-4943-B0D4-01A9F7CBE298}" type="parTrans" cxnId="{A7600BA9-8B68-4776-A0F0-58E2AFAF93A9}">
      <dgm:prSet/>
      <dgm:spPr/>
      <dgm:t>
        <a:bodyPr/>
        <a:lstStyle/>
        <a:p>
          <a:endParaRPr lang="en-US"/>
        </a:p>
      </dgm:t>
    </dgm:pt>
    <dgm:pt modelId="{6B6E6ACC-AD62-44B8-AFD0-AD79C2D54280}" type="sibTrans" cxnId="{A7600BA9-8B68-4776-A0F0-58E2AFAF93A9}">
      <dgm:prSet/>
      <dgm:spPr/>
      <dgm:t>
        <a:bodyPr/>
        <a:lstStyle/>
        <a:p>
          <a:endParaRPr lang="en-US"/>
        </a:p>
      </dgm:t>
    </dgm:pt>
    <dgm:pt modelId="{C7124364-E07C-476C-9594-3AD73BA8C805}">
      <dgm:prSet phldrT="[Text]"/>
      <dgm:spPr/>
      <dgm:t>
        <a:bodyPr/>
        <a:lstStyle/>
        <a:p>
          <a:r>
            <a:rPr lang="en-US" dirty="0" smtClean="0"/>
            <a:t>Group Structure</a:t>
          </a:r>
        </a:p>
        <a:p>
          <a:r>
            <a:rPr lang="en-US" dirty="0" smtClean="0"/>
            <a:t>Stable characteristics of the group</a:t>
          </a:r>
        </a:p>
        <a:p>
          <a:r>
            <a:rPr lang="en-US" dirty="0" smtClean="0"/>
            <a:t>Purpose, culture, tasks, membership, roles, responsibilities, norms </a:t>
          </a:r>
          <a:endParaRPr lang="en-US" dirty="0"/>
        </a:p>
      </dgm:t>
    </dgm:pt>
    <dgm:pt modelId="{082036B6-D3D1-4A2C-BF10-B9991EFF719D}" type="parTrans" cxnId="{CDBD2ADB-2072-4466-82C6-8E4059FAFC05}">
      <dgm:prSet/>
      <dgm:spPr/>
      <dgm:t>
        <a:bodyPr/>
        <a:lstStyle/>
        <a:p>
          <a:endParaRPr lang="en-US"/>
        </a:p>
      </dgm:t>
    </dgm:pt>
    <dgm:pt modelId="{DF6FC209-BF81-4E1F-ABB1-52EB47344064}" type="sibTrans" cxnId="{CDBD2ADB-2072-4466-82C6-8E4059FAFC05}">
      <dgm:prSet/>
      <dgm:spPr/>
      <dgm:t>
        <a:bodyPr/>
        <a:lstStyle/>
        <a:p>
          <a:endParaRPr lang="en-US"/>
        </a:p>
      </dgm:t>
    </dgm:pt>
    <dgm:pt modelId="{85F84DB0-9C83-4104-A822-0F9DE8569F70}">
      <dgm:prSet phldrT="[Text]"/>
      <dgm:spPr/>
      <dgm:t>
        <a:bodyPr/>
        <a:lstStyle/>
        <a:p>
          <a:r>
            <a:rPr lang="en-US" dirty="0" smtClean="0"/>
            <a:t>Group Process</a:t>
          </a:r>
        </a:p>
        <a:p>
          <a:r>
            <a:rPr lang="en-US" dirty="0" smtClean="0"/>
            <a:t>How things are done</a:t>
          </a:r>
        </a:p>
        <a:p>
          <a:r>
            <a:rPr lang="en-US" dirty="0" smtClean="0"/>
            <a:t> problem-solving, decision-making, conflict management, communications</a:t>
          </a:r>
          <a:endParaRPr lang="en-US" dirty="0"/>
        </a:p>
      </dgm:t>
    </dgm:pt>
    <dgm:pt modelId="{09EAC573-D983-436F-BBF8-9E29E9327DF9}" type="parTrans" cxnId="{508F583E-70B1-4772-9DF5-0DFC5FB71B2F}">
      <dgm:prSet/>
      <dgm:spPr/>
      <dgm:t>
        <a:bodyPr/>
        <a:lstStyle/>
        <a:p>
          <a:endParaRPr lang="en-US"/>
        </a:p>
      </dgm:t>
    </dgm:pt>
    <dgm:pt modelId="{F32AD36A-731D-43F0-8736-EB583F52E89E}" type="sibTrans" cxnId="{508F583E-70B1-4772-9DF5-0DFC5FB71B2F}">
      <dgm:prSet/>
      <dgm:spPr/>
      <dgm:t>
        <a:bodyPr/>
        <a:lstStyle/>
        <a:p>
          <a:endParaRPr lang="en-US"/>
        </a:p>
      </dgm:t>
    </dgm:pt>
    <dgm:pt modelId="{2E8DD938-43EB-403F-AB29-5D32EB272489}" type="pres">
      <dgm:prSet presAssocID="{D82361A6-C158-4BDB-BDE0-B761653ED83D}" presName="compositeShape" presStyleCnt="0">
        <dgm:presLayoutVars>
          <dgm:chMax val="7"/>
          <dgm:dir/>
          <dgm:resizeHandles val="exact"/>
        </dgm:presLayoutVars>
      </dgm:prSet>
      <dgm:spPr/>
    </dgm:pt>
    <dgm:pt modelId="{331086FF-7C72-448D-835C-CA396774F712}" type="pres">
      <dgm:prSet presAssocID="{31A0C437-C0A0-456C-A9BA-04580C4BF3FA}" presName="circ1" presStyleLbl="vennNode1" presStyleIdx="0" presStyleCnt="3"/>
      <dgm:spPr/>
      <dgm:t>
        <a:bodyPr/>
        <a:lstStyle/>
        <a:p>
          <a:endParaRPr lang="en-US"/>
        </a:p>
      </dgm:t>
    </dgm:pt>
    <dgm:pt modelId="{8248B23D-B4B8-455C-808A-84A370027339}" type="pres">
      <dgm:prSet presAssocID="{31A0C437-C0A0-456C-A9BA-04580C4BF3FA}" presName="circ1Tx" presStyleLbl="revTx" presStyleIdx="0" presStyleCnt="0">
        <dgm:presLayoutVars>
          <dgm:chMax val="0"/>
          <dgm:chPref val="0"/>
          <dgm:bulletEnabled val="1"/>
        </dgm:presLayoutVars>
      </dgm:prSet>
      <dgm:spPr/>
      <dgm:t>
        <a:bodyPr/>
        <a:lstStyle/>
        <a:p>
          <a:endParaRPr lang="en-US"/>
        </a:p>
      </dgm:t>
    </dgm:pt>
    <dgm:pt modelId="{C18053FA-FF63-4479-A298-62195C5649C7}" type="pres">
      <dgm:prSet presAssocID="{C7124364-E07C-476C-9594-3AD73BA8C805}" presName="circ2" presStyleLbl="vennNode1" presStyleIdx="1" presStyleCnt="3"/>
      <dgm:spPr/>
      <dgm:t>
        <a:bodyPr/>
        <a:lstStyle/>
        <a:p>
          <a:endParaRPr lang="en-US"/>
        </a:p>
      </dgm:t>
    </dgm:pt>
    <dgm:pt modelId="{0BCFADAB-2B6B-4C91-8D43-929C746A341B}" type="pres">
      <dgm:prSet presAssocID="{C7124364-E07C-476C-9594-3AD73BA8C805}" presName="circ2Tx" presStyleLbl="revTx" presStyleIdx="0" presStyleCnt="0">
        <dgm:presLayoutVars>
          <dgm:chMax val="0"/>
          <dgm:chPref val="0"/>
          <dgm:bulletEnabled val="1"/>
        </dgm:presLayoutVars>
      </dgm:prSet>
      <dgm:spPr/>
      <dgm:t>
        <a:bodyPr/>
        <a:lstStyle/>
        <a:p>
          <a:endParaRPr lang="en-US"/>
        </a:p>
      </dgm:t>
    </dgm:pt>
    <dgm:pt modelId="{E8F83FE0-E59F-49A6-8CC9-339F4C2BD508}" type="pres">
      <dgm:prSet presAssocID="{85F84DB0-9C83-4104-A822-0F9DE8569F70}" presName="circ3" presStyleLbl="vennNode1" presStyleIdx="2" presStyleCnt="3"/>
      <dgm:spPr/>
      <dgm:t>
        <a:bodyPr/>
        <a:lstStyle/>
        <a:p>
          <a:endParaRPr lang="en-US"/>
        </a:p>
      </dgm:t>
    </dgm:pt>
    <dgm:pt modelId="{3A8B9D56-3B70-4E34-94EF-E40476D4347B}" type="pres">
      <dgm:prSet presAssocID="{85F84DB0-9C83-4104-A822-0F9DE8569F70}" presName="circ3Tx" presStyleLbl="revTx" presStyleIdx="0" presStyleCnt="0">
        <dgm:presLayoutVars>
          <dgm:chMax val="0"/>
          <dgm:chPref val="0"/>
          <dgm:bulletEnabled val="1"/>
        </dgm:presLayoutVars>
      </dgm:prSet>
      <dgm:spPr/>
      <dgm:t>
        <a:bodyPr/>
        <a:lstStyle/>
        <a:p>
          <a:endParaRPr lang="en-US"/>
        </a:p>
      </dgm:t>
    </dgm:pt>
  </dgm:ptLst>
  <dgm:cxnLst>
    <dgm:cxn modelId="{BD24B03D-72F9-47C6-9B4E-3A928C03DA71}" type="presOf" srcId="{D82361A6-C158-4BDB-BDE0-B761653ED83D}" destId="{2E8DD938-43EB-403F-AB29-5D32EB272489}" srcOrd="0" destOrd="0" presId="urn:microsoft.com/office/officeart/2005/8/layout/venn1"/>
    <dgm:cxn modelId="{889E7C84-9BAF-4414-9D00-F01420935635}" type="presOf" srcId="{31A0C437-C0A0-456C-A9BA-04580C4BF3FA}" destId="{8248B23D-B4B8-455C-808A-84A370027339}" srcOrd="1" destOrd="0" presId="urn:microsoft.com/office/officeart/2005/8/layout/venn1"/>
    <dgm:cxn modelId="{129B530E-214F-415B-AF34-315B6D3D5AEF}" type="presOf" srcId="{85F84DB0-9C83-4104-A822-0F9DE8569F70}" destId="{3A8B9D56-3B70-4E34-94EF-E40476D4347B}" srcOrd="1" destOrd="0" presId="urn:microsoft.com/office/officeart/2005/8/layout/venn1"/>
    <dgm:cxn modelId="{508F583E-70B1-4772-9DF5-0DFC5FB71B2F}" srcId="{D82361A6-C158-4BDB-BDE0-B761653ED83D}" destId="{85F84DB0-9C83-4104-A822-0F9DE8569F70}" srcOrd="2" destOrd="0" parTransId="{09EAC573-D983-436F-BBF8-9E29E9327DF9}" sibTransId="{F32AD36A-731D-43F0-8736-EB583F52E89E}"/>
    <dgm:cxn modelId="{BC2E2221-7F5E-4845-9B92-BC07B1C0CE90}" type="presOf" srcId="{C7124364-E07C-476C-9594-3AD73BA8C805}" destId="{0BCFADAB-2B6B-4C91-8D43-929C746A341B}" srcOrd="1" destOrd="0" presId="urn:microsoft.com/office/officeart/2005/8/layout/venn1"/>
    <dgm:cxn modelId="{CDBD2ADB-2072-4466-82C6-8E4059FAFC05}" srcId="{D82361A6-C158-4BDB-BDE0-B761653ED83D}" destId="{C7124364-E07C-476C-9594-3AD73BA8C805}" srcOrd="1" destOrd="0" parTransId="{082036B6-D3D1-4A2C-BF10-B9991EFF719D}" sibTransId="{DF6FC209-BF81-4E1F-ABB1-52EB47344064}"/>
    <dgm:cxn modelId="{EF4B3734-D78C-4F8C-8611-956056F1AA0F}" type="presOf" srcId="{31A0C437-C0A0-456C-A9BA-04580C4BF3FA}" destId="{331086FF-7C72-448D-835C-CA396774F712}" srcOrd="0" destOrd="0" presId="urn:microsoft.com/office/officeart/2005/8/layout/venn1"/>
    <dgm:cxn modelId="{7D8B9A0A-4721-4D54-B9C9-6C50B664210B}" type="presOf" srcId="{C7124364-E07C-476C-9594-3AD73BA8C805}" destId="{C18053FA-FF63-4479-A298-62195C5649C7}" srcOrd="0" destOrd="0" presId="urn:microsoft.com/office/officeart/2005/8/layout/venn1"/>
    <dgm:cxn modelId="{A7600BA9-8B68-4776-A0F0-58E2AFAF93A9}" srcId="{D82361A6-C158-4BDB-BDE0-B761653ED83D}" destId="{31A0C437-C0A0-456C-A9BA-04580C4BF3FA}" srcOrd="0" destOrd="0" parTransId="{E5D90B7B-12D8-4943-B0D4-01A9F7CBE298}" sibTransId="{6B6E6ACC-AD62-44B8-AFD0-AD79C2D54280}"/>
    <dgm:cxn modelId="{ADFC72EA-5D1F-4D13-8C63-BBDAFD6A5FB4}" type="presOf" srcId="{85F84DB0-9C83-4104-A822-0F9DE8569F70}" destId="{E8F83FE0-E59F-49A6-8CC9-339F4C2BD508}" srcOrd="0" destOrd="0" presId="urn:microsoft.com/office/officeart/2005/8/layout/venn1"/>
    <dgm:cxn modelId="{992BB4F8-6AF4-4420-A190-37AD1870F5F7}" type="presParOf" srcId="{2E8DD938-43EB-403F-AB29-5D32EB272489}" destId="{331086FF-7C72-448D-835C-CA396774F712}" srcOrd="0" destOrd="0" presId="urn:microsoft.com/office/officeart/2005/8/layout/venn1"/>
    <dgm:cxn modelId="{A5EFD25A-CFEF-4485-B231-1673281037D9}" type="presParOf" srcId="{2E8DD938-43EB-403F-AB29-5D32EB272489}" destId="{8248B23D-B4B8-455C-808A-84A370027339}" srcOrd="1" destOrd="0" presId="urn:microsoft.com/office/officeart/2005/8/layout/venn1"/>
    <dgm:cxn modelId="{97932A1A-1A2F-4B58-AB96-4BDDDC8896E7}" type="presParOf" srcId="{2E8DD938-43EB-403F-AB29-5D32EB272489}" destId="{C18053FA-FF63-4479-A298-62195C5649C7}" srcOrd="2" destOrd="0" presId="urn:microsoft.com/office/officeart/2005/8/layout/venn1"/>
    <dgm:cxn modelId="{BA317455-A9AF-4BE0-B100-D2C60C162953}" type="presParOf" srcId="{2E8DD938-43EB-403F-AB29-5D32EB272489}" destId="{0BCFADAB-2B6B-4C91-8D43-929C746A341B}" srcOrd="3" destOrd="0" presId="urn:microsoft.com/office/officeart/2005/8/layout/venn1"/>
    <dgm:cxn modelId="{F58DBA0B-6156-455D-A9B7-4587E674233D}" type="presParOf" srcId="{2E8DD938-43EB-403F-AB29-5D32EB272489}" destId="{E8F83FE0-E59F-49A6-8CC9-339F4C2BD508}" srcOrd="4" destOrd="0" presId="urn:microsoft.com/office/officeart/2005/8/layout/venn1"/>
    <dgm:cxn modelId="{7ED543DD-9C8B-4308-93B1-8057372544E7}" type="presParOf" srcId="{2E8DD938-43EB-403F-AB29-5D32EB272489}" destId="{3A8B9D56-3B70-4E34-94EF-E40476D4347B}"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6C51285-D3BA-4023-97C5-2C41922781E8}"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F84C82F0-3AE6-4DE3-86A4-35F03CDDEBD4}">
      <dgm:prSet phldrT="[Text]" custT="1"/>
      <dgm:spPr/>
      <dgm:t>
        <a:bodyPr/>
        <a:lstStyle/>
        <a:p>
          <a:r>
            <a:rPr lang="en-US" sz="2400" dirty="0" smtClean="0"/>
            <a:t>Depends on:</a:t>
          </a:r>
        </a:p>
        <a:p>
          <a:r>
            <a:rPr lang="en-US" sz="2000" dirty="0" smtClean="0"/>
            <a:t>Difficulty of directions</a:t>
          </a:r>
        </a:p>
        <a:p>
          <a:r>
            <a:rPr lang="en-US" sz="2000" dirty="0" smtClean="0"/>
            <a:t>Difficulty of content</a:t>
          </a:r>
        </a:p>
        <a:p>
          <a:r>
            <a:rPr lang="en-US" sz="2000" dirty="0" smtClean="0"/>
            <a:t>Nascence of group</a:t>
          </a:r>
        </a:p>
        <a:p>
          <a:r>
            <a:rPr lang="en-US" sz="2000" dirty="0" smtClean="0"/>
            <a:t>Skills within group</a:t>
          </a:r>
          <a:endParaRPr lang="en-US" sz="2000" dirty="0"/>
        </a:p>
      </dgm:t>
    </dgm:pt>
    <dgm:pt modelId="{4546F63B-5453-4E2A-A43F-90CA18DB7510}" type="parTrans" cxnId="{220E0A96-4632-4910-A83B-1669AA29505B}">
      <dgm:prSet/>
      <dgm:spPr/>
      <dgm:t>
        <a:bodyPr/>
        <a:lstStyle/>
        <a:p>
          <a:endParaRPr lang="en-US"/>
        </a:p>
      </dgm:t>
    </dgm:pt>
    <dgm:pt modelId="{D6589893-1FBE-4BE8-9283-7228431F1CA2}" type="sibTrans" cxnId="{220E0A96-4632-4910-A83B-1669AA29505B}">
      <dgm:prSet/>
      <dgm:spPr/>
      <dgm:t>
        <a:bodyPr/>
        <a:lstStyle/>
        <a:p>
          <a:endParaRPr lang="en-US"/>
        </a:p>
      </dgm:t>
    </dgm:pt>
    <dgm:pt modelId="{9059380C-6B00-4088-94C7-76ADF295E957}">
      <dgm:prSet phldrT="[Text]"/>
      <dgm:spPr/>
      <dgm:t>
        <a:bodyPr/>
        <a:lstStyle/>
        <a:p>
          <a:r>
            <a:rPr lang="en-US" dirty="0" smtClean="0"/>
            <a:t>Direct</a:t>
          </a:r>
          <a:endParaRPr lang="en-US" dirty="0"/>
        </a:p>
      </dgm:t>
    </dgm:pt>
    <dgm:pt modelId="{ACC9BB75-260C-4510-865C-6FADC32BA692}" type="parTrans" cxnId="{045C0AFA-0EAC-4F26-AEAE-B0636A51D6B2}">
      <dgm:prSet/>
      <dgm:spPr/>
      <dgm:t>
        <a:bodyPr/>
        <a:lstStyle/>
        <a:p>
          <a:endParaRPr lang="en-US"/>
        </a:p>
      </dgm:t>
    </dgm:pt>
    <dgm:pt modelId="{EDC694AC-987D-47F0-814D-6AAB3128B73B}" type="sibTrans" cxnId="{045C0AFA-0EAC-4F26-AEAE-B0636A51D6B2}">
      <dgm:prSet/>
      <dgm:spPr/>
      <dgm:t>
        <a:bodyPr/>
        <a:lstStyle/>
        <a:p>
          <a:endParaRPr lang="en-US"/>
        </a:p>
      </dgm:t>
    </dgm:pt>
    <dgm:pt modelId="{CB4E123D-6593-4EC9-AC16-A3B483AAF20A}">
      <dgm:prSet phldrT="[Text]"/>
      <dgm:spPr/>
      <dgm:t>
        <a:bodyPr/>
        <a:lstStyle/>
        <a:p>
          <a:r>
            <a:rPr lang="en-US" dirty="0" smtClean="0"/>
            <a:t>Coach</a:t>
          </a:r>
          <a:endParaRPr lang="en-US" dirty="0"/>
        </a:p>
      </dgm:t>
    </dgm:pt>
    <dgm:pt modelId="{0D512E26-FD44-45CA-A4A9-C4FD31B8C890}" type="parTrans" cxnId="{F8788212-F2CE-455C-B2AF-B7D5F7FB6524}">
      <dgm:prSet/>
      <dgm:spPr/>
      <dgm:t>
        <a:bodyPr/>
        <a:lstStyle/>
        <a:p>
          <a:endParaRPr lang="en-US"/>
        </a:p>
      </dgm:t>
    </dgm:pt>
    <dgm:pt modelId="{E260515F-86A3-4BB8-9820-95345E60C085}" type="sibTrans" cxnId="{F8788212-F2CE-455C-B2AF-B7D5F7FB6524}">
      <dgm:prSet/>
      <dgm:spPr/>
      <dgm:t>
        <a:bodyPr/>
        <a:lstStyle/>
        <a:p>
          <a:endParaRPr lang="en-US"/>
        </a:p>
      </dgm:t>
    </dgm:pt>
    <dgm:pt modelId="{8C7D2721-0D07-4C04-AC7E-4A0C21008625}">
      <dgm:prSet phldrT="[Text]"/>
      <dgm:spPr/>
      <dgm:t>
        <a:bodyPr/>
        <a:lstStyle/>
        <a:p>
          <a:r>
            <a:rPr lang="en-US" dirty="0" smtClean="0"/>
            <a:t>Support</a:t>
          </a:r>
          <a:endParaRPr lang="en-US" dirty="0"/>
        </a:p>
      </dgm:t>
    </dgm:pt>
    <dgm:pt modelId="{72E46CAC-8BA5-4E60-B51F-DE130D04701A}" type="parTrans" cxnId="{A3E90D52-DD30-4B98-8960-382C53113FAE}">
      <dgm:prSet/>
      <dgm:spPr/>
      <dgm:t>
        <a:bodyPr/>
        <a:lstStyle/>
        <a:p>
          <a:endParaRPr lang="en-US"/>
        </a:p>
      </dgm:t>
    </dgm:pt>
    <dgm:pt modelId="{FCE630E8-E92C-4F4E-BF7D-93FCF8563921}" type="sibTrans" cxnId="{A3E90D52-DD30-4B98-8960-382C53113FAE}">
      <dgm:prSet/>
      <dgm:spPr/>
      <dgm:t>
        <a:bodyPr/>
        <a:lstStyle/>
        <a:p>
          <a:endParaRPr lang="en-US"/>
        </a:p>
      </dgm:t>
    </dgm:pt>
    <dgm:pt modelId="{92ADD69F-0DBE-4279-A8F8-9CB07B84BDC3}">
      <dgm:prSet phldrT="[Text]"/>
      <dgm:spPr/>
      <dgm:t>
        <a:bodyPr/>
        <a:lstStyle/>
        <a:p>
          <a:r>
            <a:rPr lang="en-US" dirty="0" smtClean="0"/>
            <a:t>Delegate</a:t>
          </a:r>
          <a:endParaRPr lang="en-US" dirty="0"/>
        </a:p>
      </dgm:t>
    </dgm:pt>
    <dgm:pt modelId="{B7F4E807-8B85-4E74-845F-5A1F5B3B40DE}" type="parTrans" cxnId="{88D1225F-C591-4126-8C99-8E9784613B5E}">
      <dgm:prSet/>
      <dgm:spPr/>
      <dgm:t>
        <a:bodyPr/>
        <a:lstStyle/>
        <a:p>
          <a:endParaRPr lang="en-US"/>
        </a:p>
      </dgm:t>
    </dgm:pt>
    <dgm:pt modelId="{A1DA3850-0444-4C6C-9F98-FCF692CF078E}" type="sibTrans" cxnId="{88D1225F-C591-4126-8C99-8E9784613B5E}">
      <dgm:prSet/>
      <dgm:spPr/>
      <dgm:t>
        <a:bodyPr/>
        <a:lstStyle/>
        <a:p>
          <a:endParaRPr lang="en-US"/>
        </a:p>
      </dgm:t>
    </dgm:pt>
    <dgm:pt modelId="{2DE00B85-CCF2-491B-A843-27C0DDCD5CB3}" type="pres">
      <dgm:prSet presAssocID="{66C51285-D3BA-4023-97C5-2C41922781E8}" presName="diagram" presStyleCnt="0">
        <dgm:presLayoutVars>
          <dgm:chMax val="1"/>
          <dgm:dir/>
          <dgm:animLvl val="ctr"/>
          <dgm:resizeHandles val="exact"/>
        </dgm:presLayoutVars>
      </dgm:prSet>
      <dgm:spPr/>
      <dgm:t>
        <a:bodyPr/>
        <a:lstStyle/>
        <a:p>
          <a:endParaRPr lang="en-US"/>
        </a:p>
      </dgm:t>
    </dgm:pt>
    <dgm:pt modelId="{F7B4D786-537A-4F18-802D-3513877D0488}" type="pres">
      <dgm:prSet presAssocID="{66C51285-D3BA-4023-97C5-2C41922781E8}" presName="matrix" presStyleCnt="0"/>
      <dgm:spPr/>
    </dgm:pt>
    <dgm:pt modelId="{10D87012-5684-4239-93A0-A17AE0DDC143}" type="pres">
      <dgm:prSet presAssocID="{66C51285-D3BA-4023-97C5-2C41922781E8}" presName="tile1" presStyleLbl="node1" presStyleIdx="0" presStyleCnt="4"/>
      <dgm:spPr/>
      <dgm:t>
        <a:bodyPr/>
        <a:lstStyle/>
        <a:p>
          <a:endParaRPr lang="en-US"/>
        </a:p>
      </dgm:t>
    </dgm:pt>
    <dgm:pt modelId="{D5FCC87E-239F-400F-95D3-2087FAE62BF6}" type="pres">
      <dgm:prSet presAssocID="{66C51285-D3BA-4023-97C5-2C41922781E8}" presName="tile1text" presStyleLbl="node1" presStyleIdx="0" presStyleCnt="4">
        <dgm:presLayoutVars>
          <dgm:chMax val="0"/>
          <dgm:chPref val="0"/>
          <dgm:bulletEnabled val="1"/>
        </dgm:presLayoutVars>
      </dgm:prSet>
      <dgm:spPr/>
      <dgm:t>
        <a:bodyPr/>
        <a:lstStyle/>
        <a:p>
          <a:endParaRPr lang="en-US"/>
        </a:p>
      </dgm:t>
    </dgm:pt>
    <dgm:pt modelId="{66AEEE84-98BF-4577-8A9C-3AA679A99857}" type="pres">
      <dgm:prSet presAssocID="{66C51285-D3BA-4023-97C5-2C41922781E8}" presName="tile2" presStyleLbl="node1" presStyleIdx="1" presStyleCnt="4"/>
      <dgm:spPr/>
      <dgm:t>
        <a:bodyPr/>
        <a:lstStyle/>
        <a:p>
          <a:endParaRPr lang="en-US"/>
        </a:p>
      </dgm:t>
    </dgm:pt>
    <dgm:pt modelId="{33EC0CAC-D9FA-4C43-8E87-A8EA1746BB17}" type="pres">
      <dgm:prSet presAssocID="{66C51285-D3BA-4023-97C5-2C41922781E8}" presName="tile2text" presStyleLbl="node1" presStyleIdx="1" presStyleCnt="4">
        <dgm:presLayoutVars>
          <dgm:chMax val="0"/>
          <dgm:chPref val="0"/>
          <dgm:bulletEnabled val="1"/>
        </dgm:presLayoutVars>
      </dgm:prSet>
      <dgm:spPr/>
      <dgm:t>
        <a:bodyPr/>
        <a:lstStyle/>
        <a:p>
          <a:endParaRPr lang="en-US"/>
        </a:p>
      </dgm:t>
    </dgm:pt>
    <dgm:pt modelId="{7A44A146-2C80-4D4D-A1CB-D215D69E0EA4}" type="pres">
      <dgm:prSet presAssocID="{66C51285-D3BA-4023-97C5-2C41922781E8}" presName="tile3" presStyleLbl="node1" presStyleIdx="2" presStyleCnt="4"/>
      <dgm:spPr/>
      <dgm:t>
        <a:bodyPr/>
        <a:lstStyle/>
        <a:p>
          <a:endParaRPr lang="en-US"/>
        </a:p>
      </dgm:t>
    </dgm:pt>
    <dgm:pt modelId="{64D583EB-BBBF-4344-BA0A-8850C0923DD7}" type="pres">
      <dgm:prSet presAssocID="{66C51285-D3BA-4023-97C5-2C41922781E8}" presName="tile3text" presStyleLbl="node1" presStyleIdx="2" presStyleCnt="4">
        <dgm:presLayoutVars>
          <dgm:chMax val="0"/>
          <dgm:chPref val="0"/>
          <dgm:bulletEnabled val="1"/>
        </dgm:presLayoutVars>
      </dgm:prSet>
      <dgm:spPr/>
      <dgm:t>
        <a:bodyPr/>
        <a:lstStyle/>
        <a:p>
          <a:endParaRPr lang="en-US"/>
        </a:p>
      </dgm:t>
    </dgm:pt>
    <dgm:pt modelId="{C38CB349-68B3-430A-82D3-1EB036F343C9}" type="pres">
      <dgm:prSet presAssocID="{66C51285-D3BA-4023-97C5-2C41922781E8}" presName="tile4" presStyleLbl="node1" presStyleIdx="3" presStyleCnt="4"/>
      <dgm:spPr/>
      <dgm:t>
        <a:bodyPr/>
        <a:lstStyle/>
        <a:p>
          <a:endParaRPr lang="en-US"/>
        </a:p>
      </dgm:t>
    </dgm:pt>
    <dgm:pt modelId="{80FABC0B-8CF2-4381-A380-69F275FF4475}" type="pres">
      <dgm:prSet presAssocID="{66C51285-D3BA-4023-97C5-2C41922781E8}" presName="tile4text" presStyleLbl="node1" presStyleIdx="3" presStyleCnt="4">
        <dgm:presLayoutVars>
          <dgm:chMax val="0"/>
          <dgm:chPref val="0"/>
          <dgm:bulletEnabled val="1"/>
        </dgm:presLayoutVars>
      </dgm:prSet>
      <dgm:spPr/>
      <dgm:t>
        <a:bodyPr/>
        <a:lstStyle/>
        <a:p>
          <a:endParaRPr lang="en-US"/>
        </a:p>
      </dgm:t>
    </dgm:pt>
    <dgm:pt modelId="{C8C1AE98-961E-4345-840F-5057F348A876}" type="pres">
      <dgm:prSet presAssocID="{66C51285-D3BA-4023-97C5-2C41922781E8}" presName="centerTile" presStyleLbl="fgShp" presStyleIdx="0" presStyleCnt="1" custScaleX="111111" custScaleY="192634">
        <dgm:presLayoutVars>
          <dgm:chMax val="0"/>
          <dgm:chPref val="0"/>
        </dgm:presLayoutVars>
      </dgm:prSet>
      <dgm:spPr/>
      <dgm:t>
        <a:bodyPr/>
        <a:lstStyle/>
        <a:p>
          <a:endParaRPr lang="en-US"/>
        </a:p>
      </dgm:t>
    </dgm:pt>
  </dgm:ptLst>
  <dgm:cxnLst>
    <dgm:cxn modelId="{351AB233-F393-4A65-979F-0B8CC1763A63}" type="presOf" srcId="{92ADD69F-0DBE-4279-A8F8-9CB07B84BDC3}" destId="{C38CB349-68B3-430A-82D3-1EB036F343C9}" srcOrd="0" destOrd="0" presId="urn:microsoft.com/office/officeart/2005/8/layout/matrix1"/>
    <dgm:cxn modelId="{82E75742-528B-496A-BB55-A6A3270931BF}" type="presOf" srcId="{F84C82F0-3AE6-4DE3-86A4-35F03CDDEBD4}" destId="{C8C1AE98-961E-4345-840F-5057F348A876}" srcOrd="0" destOrd="0" presId="urn:microsoft.com/office/officeart/2005/8/layout/matrix1"/>
    <dgm:cxn modelId="{35A46341-FE80-4EDA-9042-60E4D1BD9446}" type="presOf" srcId="{8C7D2721-0D07-4C04-AC7E-4A0C21008625}" destId="{64D583EB-BBBF-4344-BA0A-8850C0923DD7}" srcOrd="1" destOrd="0" presId="urn:microsoft.com/office/officeart/2005/8/layout/matrix1"/>
    <dgm:cxn modelId="{CC605FD2-264A-40E2-813A-E085FD78C27A}" type="presOf" srcId="{66C51285-D3BA-4023-97C5-2C41922781E8}" destId="{2DE00B85-CCF2-491B-A843-27C0DDCD5CB3}" srcOrd="0" destOrd="0" presId="urn:microsoft.com/office/officeart/2005/8/layout/matrix1"/>
    <dgm:cxn modelId="{88D1225F-C591-4126-8C99-8E9784613B5E}" srcId="{F84C82F0-3AE6-4DE3-86A4-35F03CDDEBD4}" destId="{92ADD69F-0DBE-4279-A8F8-9CB07B84BDC3}" srcOrd="3" destOrd="0" parTransId="{B7F4E807-8B85-4E74-845F-5A1F5B3B40DE}" sibTransId="{A1DA3850-0444-4C6C-9F98-FCF692CF078E}"/>
    <dgm:cxn modelId="{0AE599A3-913A-46AF-BE54-4CDB6CA018DC}" type="presOf" srcId="{CB4E123D-6593-4EC9-AC16-A3B483AAF20A}" destId="{33EC0CAC-D9FA-4C43-8E87-A8EA1746BB17}" srcOrd="1" destOrd="0" presId="urn:microsoft.com/office/officeart/2005/8/layout/matrix1"/>
    <dgm:cxn modelId="{D27CC691-AA18-457B-80B9-13085186EC23}" type="presOf" srcId="{CB4E123D-6593-4EC9-AC16-A3B483AAF20A}" destId="{66AEEE84-98BF-4577-8A9C-3AA679A99857}" srcOrd="0" destOrd="0" presId="urn:microsoft.com/office/officeart/2005/8/layout/matrix1"/>
    <dgm:cxn modelId="{6A654497-F357-4F16-9F92-98B1EB9BEA7F}" type="presOf" srcId="{9059380C-6B00-4088-94C7-76ADF295E957}" destId="{D5FCC87E-239F-400F-95D3-2087FAE62BF6}" srcOrd="1" destOrd="0" presId="urn:microsoft.com/office/officeart/2005/8/layout/matrix1"/>
    <dgm:cxn modelId="{0684777C-92BA-4EBA-B47E-F328234045C2}" type="presOf" srcId="{9059380C-6B00-4088-94C7-76ADF295E957}" destId="{10D87012-5684-4239-93A0-A17AE0DDC143}" srcOrd="0" destOrd="0" presId="urn:microsoft.com/office/officeart/2005/8/layout/matrix1"/>
    <dgm:cxn modelId="{F8788212-F2CE-455C-B2AF-B7D5F7FB6524}" srcId="{F84C82F0-3AE6-4DE3-86A4-35F03CDDEBD4}" destId="{CB4E123D-6593-4EC9-AC16-A3B483AAF20A}" srcOrd="1" destOrd="0" parTransId="{0D512E26-FD44-45CA-A4A9-C4FD31B8C890}" sibTransId="{E260515F-86A3-4BB8-9820-95345E60C085}"/>
    <dgm:cxn modelId="{A3E90D52-DD30-4B98-8960-382C53113FAE}" srcId="{F84C82F0-3AE6-4DE3-86A4-35F03CDDEBD4}" destId="{8C7D2721-0D07-4C04-AC7E-4A0C21008625}" srcOrd="2" destOrd="0" parTransId="{72E46CAC-8BA5-4E60-B51F-DE130D04701A}" sibTransId="{FCE630E8-E92C-4F4E-BF7D-93FCF8563921}"/>
    <dgm:cxn modelId="{F4AECA81-2197-4972-9845-ED6760D23BAD}" type="presOf" srcId="{8C7D2721-0D07-4C04-AC7E-4A0C21008625}" destId="{7A44A146-2C80-4D4D-A1CB-D215D69E0EA4}" srcOrd="0" destOrd="0" presId="urn:microsoft.com/office/officeart/2005/8/layout/matrix1"/>
    <dgm:cxn modelId="{220E0A96-4632-4910-A83B-1669AA29505B}" srcId="{66C51285-D3BA-4023-97C5-2C41922781E8}" destId="{F84C82F0-3AE6-4DE3-86A4-35F03CDDEBD4}" srcOrd="0" destOrd="0" parTransId="{4546F63B-5453-4E2A-A43F-90CA18DB7510}" sibTransId="{D6589893-1FBE-4BE8-9283-7228431F1CA2}"/>
    <dgm:cxn modelId="{154FDB5B-1E47-4546-B998-0AC064280EC5}" type="presOf" srcId="{92ADD69F-0DBE-4279-A8F8-9CB07B84BDC3}" destId="{80FABC0B-8CF2-4381-A380-69F275FF4475}" srcOrd="1" destOrd="0" presId="urn:microsoft.com/office/officeart/2005/8/layout/matrix1"/>
    <dgm:cxn modelId="{045C0AFA-0EAC-4F26-AEAE-B0636A51D6B2}" srcId="{F84C82F0-3AE6-4DE3-86A4-35F03CDDEBD4}" destId="{9059380C-6B00-4088-94C7-76ADF295E957}" srcOrd="0" destOrd="0" parTransId="{ACC9BB75-260C-4510-865C-6FADC32BA692}" sibTransId="{EDC694AC-987D-47F0-814D-6AAB3128B73B}"/>
    <dgm:cxn modelId="{CB0AAF43-5AB4-4011-9142-305936237E15}" type="presParOf" srcId="{2DE00B85-CCF2-491B-A843-27C0DDCD5CB3}" destId="{F7B4D786-537A-4F18-802D-3513877D0488}" srcOrd="0" destOrd="0" presId="urn:microsoft.com/office/officeart/2005/8/layout/matrix1"/>
    <dgm:cxn modelId="{99C46CEA-7B01-46B4-BF07-9F2764C67C86}" type="presParOf" srcId="{F7B4D786-537A-4F18-802D-3513877D0488}" destId="{10D87012-5684-4239-93A0-A17AE0DDC143}" srcOrd="0" destOrd="0" presId="urn:microsoft.com/office/officeart/2005/8/layout/matrix1"/>
    <dgm:cxn modelId="{50CE8CB4-F2BC-4C31-8813-8B218105C178}" type="presParOf" srcId="{F7B4D786-537A-4F18-802D-3513877D0488}" destId="{D5FCC87E-239F-400F-95D3-2087FAE62BF6}" srcOrd="1" destOrd="0" presId="urn:microsoft.com/office/officeart/2005/8/layout/matrix1"/>
    <dgm:cxn modelId="{869D713D-2D95-444B-81B3-9996340D23A6}" type="presParOf" srcId="{F7B4D786-537A-4F18-802D-3513877D0488}" destId="{66AEEE84-98BF-4577-8A9C-3AA679A99857}" srcOrd="2" destOrd="0" presId="urn:microsoft.com/office/officeart/2005/8/layout/matrix1"/>
    <dgm:cxn modelId="{4263351A-10C9-452B-B2E1-9BB3B20AFCE2}" type="presParOf" srcId="{F7B4D786-537A-4F18-802D-3513877D0488}" destId="{33EC0CAC-D9FA-4C43-8E87-A8EA1746BB17}" srcOrd="3" destOrd="0" presId="urn:microsoft.com/office/officeart/2005/8/layout/matrix1"/>
    <dgm:cxn modelId="{B59B6B60-4655-4A7E-8C7C-EADE252BD917}" type="presParOf" srcId="{F7B4D786-537A-4F18-802D-3513877D0488}" destId="{7A44A146-2C80-4D4D-A1CB-D215D69E0EA4}" srcOrd="4" destOrd="0" presId="urn:microsoft.com/office/officeart/2005/8/layout/matrix1"/>
    <dgm:cxn modelId="{DE38F00B-1337-4BE3-B0B5-91D2559BA2A5}" type="presParOf" srcId="{F7B4D786-537A-4F18-802D-3513877D0488}" destId="{64D583EB-BBBF-4344-BA0A-8850C0923DD7}" srcOrd="5" destOrd="0" presId="urn:microsoft.com/office/officeart/2005/8/layout/matrix1"/>
    <dgm:cxn modelId="{ED545B85-9C01-4856-88DB-335BC5E0DB2C}" type="presParOf" srcId="{F7B4D786-537A-4F18-802D-3513877D0488}" destId="{C38CB349-68B3-430A-82D3-1EB036F343C9}" srcOrd="6" destOrd="0" presId="urn:microsoft.com/office/officeart/2005/8/layout/matrix1"/>
    <dgm:cxn modelId="{E2FACD5E-9F8E-4E73-BBF1-0B167DF62294}" type="presParOf" srcId="{F7B4D786-537A-4F18-802D-3513877D0488}" destId="{80FABC0B-8CF2-4381-A380-69F275FF4475}" srcOrd="7" destOrd="0" presId="urn:microsoft.com/office/officeart/2005/8/layout/matrix1"/>
    <dgm:cxn modelId="{EC8E8250-85B3-413B-AE82-F7EB9A975900}" type="presParOf" srcId="{2DE00B85-CCF2-491B-A843-27C0DDCD5CB3}" destId="{C8C1AE98-961E-4345-840F-5057F348A876}"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5FDDF9F-87AC-42C5-9F7A-E75BC0F917F5}"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831859DF-7E44-4F94-B8D3-03475822874F}">
      <dgm:prSet phldrT="[Text]"/>
      <dgm:spPr/>
      <dgm:t>
        <a:bodyPr/>
        <a:lstStyle/>
        <a:p>
          <a:r>
            <a:rPr lang="en-US" dirty="0" smtClean="0"/>
            <a:t>Diagnose what learners need and want</a:t>
          </a:r>
          <a:endParaRPr lang="en-US" dirty="0"/>
        </a:p>
      </dgm:t>
    </dgm:pt>
    <dgm:pt modelId="{6F1E7699-3C21-44FD-A8C0-77549F42C5A1}" type="parTrans" cxnId="{2949A330-E040-49D1-B4E1-7D064208A855}">
      <dgm:prSet/>
      <dgm:spPr/>
      <dgm:t>
        <a:bodyPr/>
        <a:lstStyle/>
        <a:p>
          <a:endParaRPr lang="en-US"/>
        </a:p>
      </dgm:t>
    </dgm:pt>
    <dgm:pt modelId="{7E8FA839-AFB2-491C-98D9-A6D6B47D120A}" type="sibTrans" cxnId="{2949A330-E040-49D1-B4E1-7D064208A855}">
      <dgm:prSet/>
      <dgm:spPr/>
      <dgm:t>
        <a:bodyPr/>
        <a:lstStyle/>
        <a:p>
          <a:endParaRPr lang="en-US"/>
        </a:p>
      </dgm:t>
    </dgm:pt>
    <dgm:pt modelId="{A4829B2E-FBD9-4AB4-99FC-DC7D5B4FA96C}">
      <dgm:prSet phldrT="[Text]"/>
      <dgm:spPr/>
      <dgm:t>
        <a:bodyPr/>
        <a:lstStyle/>
        <a:p>
          <a:r>
            <a:rPr lang="en-US" dirty="0" smtClean="0"/>
            <a:t>Model capabilities learners need to develop</a:t>
          </a:r>
          <a:endParaRPr lang="en-US" dirty="0"/>
        </a:p>
      </dgm:t>
    </dgm:pt>
    <dgm:pt modelId="{3DBC7425-7046-41CF-BBFC-E9F1A2E6E9E4}" type="parTrans" cxnId="{0C2ECE55-21CB-41C7-8232-377892AC2F8A}">
      <dgm:prSet/>
      <dgm:spPr/>
      <dgm:t>
        <a:bodyPr/>
        <a:lstStyle/>
        <a:p>
          <a:endParaRPr lang="en-US"/>
        </a:p>
      </dgm:t>
    </dgm:pt>
    <dgm:pt modelId="{08C9FB9C-0083-4BA8-BEB0-14B35DC2F8CA}" type="sibTrans" cxnId="{0C2ECE55-21CB-41C7-8232-377892AC2F8A}">
      <dgm:prSet/>
      <dgm:spPr/>
      <dgm:t>
        <a:bodyPr/>
        <a:lstStyle/>
        <a:p>
          <a:endParaRPr lang="en-US"/>
        </a:p>
      </dgm:t>
    </dgm:pt>
    <dgm:pt modelId="{C0AE3AB2-BEBE-4EFE-B63D-4D73374A76F2}">
      <dgm:prSet phldrT="[Text]"/>
      <dgm:spPr/>
      <dgm:t>
        <a:bodyPr/>
        <a:lstStyle/>
        <a:p>
          <a:r>
            <a:rPr lang="en-US" dirty="0" smtClean="0"/>
            <a:t>Coach</a:t>
          </a:r>
          <a:endParaRPr lang="en-US" dirty="0"/>
        </a:p>
      </dgm:t>
    </dgm:pt>
    <dgm:pt modelId="{13AD2F81-2951-45F8-B8D6-58A68B25EEB0}" type="parTrans" cxnId="{FD48FF37-2596-4642-8079-554A7DF3FACC}">
      <dgm:prSet/>
      <dgm:spPr/>
      <dgm:t>
        <a:bodyPr/>
        <a:lstStyle/>
        <a:p>
          <a:endParaRPr lang="en-US"/>
        </a:p>
      </dgm:t>
    </dgm:pt>
    <dgm:pt modelId="{70A127CD-8955-4452-9A3D-8616053BBA17}" type="sibTrans" cxnId="{FD48FF37-2596-4642-8079-554A7DF3FACC}">
      <dgm:prSet/>
      <dgm:spPr/>
      <dgm:t>
        <a:bodyPr/>
        <a:lstStyle/>
        <a:p>
          <a:endParaRPr lang="en-US"/>
        </a:p>
      </dgm:t>
    </dgm:pt>
    <dgm:pt modelId="{F1D5DF7D-37AB-4CB9-8D7B-897D10311E2C}">
      <dgm:prSet phldrT="[Text]"/>
      <dgm:spPr/>
      <dgm:t>
        <a:bodyPr/>
        <a:lstStyle/>
        <a:p>
          <a:r>
            <a:rPr lang="en-US" dirty="0" smtClean="0"/>
            <a:t>Fade away</a:t>
          </a:r>
          <a:endParaRPr lang="en-US" dirty="0"/>
        </a:p>
      </dgm:t>
    </dgm:pt>
    <dgm:pt modelId="{8EE29E37-0140-4D2F-B8B7-5402BF49C424}" type="parTrans" cxnId="{4388BE00-1843-44F6-934F-17ADB6CD3784}">
      <dgm:prSet/>
      <dgm:spPr/>
      <dgm:t>
        <a:bodyPr/>
        <a:lstStyle/>
        <a:p>
          <a:endParaRPr lang="en-US"/>
        </a:p>
      </dgm:t>
    </dgm:pt>
    <dgm:pt modelId="{B06D6D49-FB05-4C10-A5FB-19244B92E203}" type="sibTrans" cxnId="{4388BE00-1843-44F6-934F-17ADB6CD3784}">
      <dgm:prSet/>
      <dgm:spPr/>
      <dgm:t>
        <a:bodyPr/>
        <a:lstStyle/>
        <a:p>
          <a:endParaRPr lang="en-US"/>
        </a:p>
      </dgm:t>
    </dgm:pt>
    <dgm:pt modelId="{EA79048D-4629-47D8-9C02-AFF7BF8AB177}" type="pres">
      <dgm:prSet presAssocID="{35FDDF9F-87AC-42C5-9F7A-E75BC0F917F5}" presName="cycle" presStyleCnt="0">
        <dgm:presLayoutVars>
          <dgm:dir/>
          <dgm:resizeHandles val="exact"/>
        </dgm:presLayoutVars>
      </dgm:prSet>
      <dgm:spPr/>
      <dgm:t>
        <a:bodyPr/>
        <a:lstStyle/>
        <a:p>
          <a:endParaRPr lang="en-US"/>
        </a:p>
      </dgm:t>
    </dgm:pt>
    <dgm:pt modelId="{076648D4-C286-4F68-AAA9-A718C46473AA}" type="pres">
      <dgm:prSet presAssocID="{831859DF-7E44-4F94-B8D3-03475822874F}" presName="node" presStyleLbl="node1" presStyleIdx="0" presStyleCnt="4">
        <dgm:presLayoutVars>
          <dgm:bulletEnabled val="1"/>
        </dgm:presLayoutVars>
      </dgm:prSet>
      <dgm:spPr/>
      <dgm:t>
        <a:bodyPr/>
        <a:lstStyle/>
        <a:p>
          <a:endParaRPr lang="en-US"/>
        </a:p>
      </dgm:t>
    </dgm:pt>
    <dgm:pt modelId="{6200EDD6-A6B5-4277-9674-ACE174062B93}" type="pres">
      <dgm:prSet presAssocID="{7E8FA839-AFB2-491C-98D9-A6D6B47D120A}" presName="sibTrans" presStyleLbl="sibTrans2D1" presStyleIdx="0" presStyleCnt="4"/>
      <dgm:spPr/>
      <dgm:t>
        <a:bodyPr/>
        <a:lstStyle/>
        <a:p>
          <a:endParaRPr lang="en-US"/>
        </a:p>
      </dgm:t>
    </dgm:pt>
    <dgm:pt modelId="{02BA69E4-5495-418F-8DD3-0D2759F893C2}" type="pres">
      <dgm:prSet presAssocID="{7E8FA839-AFB2-491C-98D9-A6D6B47D120A}" presName="connectorText" presStyleLbl="sibTrans2D1" presStyleIdx="0" presStyleCnt="4"/>
      <dgm:spPr/>
      <dgm:t>
        <a:bodyPr/>
        <a:lstStyle/>
        <a:p>
          <a:endParaRPr lang="en-US"/>
        </a:p>
      </dgm:t>
    </dgm:pt>
    <dgm:pt modelId="{CC249798-BD2B-4A2F-8F6A-6F57A3E73C63}" type="pres">
      <dgm:prSet presAssocID="{A4829B2E-FBD9-4AB4-99FC-DC7D5B4FA96C}" presName="node" presStyleLbl="node1" presStyleIdx="1" presStyleCnt="4">
        <dgm:presLayoutVars>
          <dgm:bulletEnabled val="1"/>
        </dgm:presLayoutVars>
      </dgm:prSet>
      <dgm:spPr/>
      <dgm:t>
        <a:bodyPr/>
        <a:lstStyle/>
        <a:p>
          <a:endParaRPr lang="en-US"/>
        </a:p>
      </dgm:t>
    </dgm:pt>
    <dgm:pt modelId="{83B2E4B3-8211-4775-9C13-E1540E565D6F}" type="pres">
      <dgm:prSet presAssocID="{08C9FB9C-0083-4BA8-BEB0-14B35DC2F8CA}" presName="sibTrans" presStyleLbl="sibTrans2D1" presStyleIdx="1" presStyleCnt="4"/>
      <dgm:spPr/>
      <dgm:t>
        <a:bodyPr/>
        <a:lstStyle/>
        <a:p>
          <a:endParaRPr lang="en-US"/>
        </a:p>
      </dgm:t>
    </dgm:pt>
    <dgm:pt modelId="{A87AA578-789C-4E38-BFD1-60A3C4D6A173}" type="pres">
      <dgm:prSet presAssocID="{08C9FB9C-0083-4BA8-BEB0-14B35DC2F8CA}" presName="connectorText" presStyleLbl="sibTrans2D1" presStyleIdx="1" presStyleCnt="4"/>
      <dgm:spPr/>
      <dgm:t>
        <a:bodyPr/>
        <a:lstStyle/>
        <a:p>
          <a:endParaRPr lang="en-US"/>
        </a:p>
      </dgm:t>
    </dgm:pt>
    <dgm:pt modelId="{FD7B5896-650B-408B-B25A-E8C65AEBE899}" type="pres">
      <dgm:prSet presAssocID="{C0AE3AB2-BEBE-4EFE-B63D-4D73374A76F2}" presName="node" presStyleLbl="node1" presStyleIdx="2" presStyleCnt="4">
        <dgm:presLayoutVars>
          <dgm:bulletEnabled val="1"/>
        </dgm:presLayoutVars>
      </dgm:prSet>
      <dgm:spPr/>
      <dgm:t>
        <a:bodyPr/>
        <a:lstStyle/>
        <a:p>
          <a:endParaRPr lang="en-US"/>
        </a:p>
      </dgm:t>
    </dgm:pt>
    <dgm:pt modelId="{95B7EE05-52B2-49BC-A7D3-3B523764E2FF}" type="pres">
      <dgm:prSet presAssocID="{70A127CD-8955-4452-9A3D-8616053BBA17}" presName="sibTrans" presStyleLbl="sibTrans2D1" presStyleIdx="2" presStyleCnt="4"/>
      <dgm:spPr/>
      <dgm:t>
        <a:bodyPr/>
        <a:lstStyle/>
        <a:p>
          <a:endParaRPr lang="en-US"/>
        </a:p>
      </dgm:t>
    </dgm:pt>
    <dgm:pt modelId="{8496372E-CE69-4229-82F6-5E3A88000B4E}" type="pres">
      <dgm:prSet presAssocID="{70A127CD-8955-4452-9A3D-8616053BBA17}" presName="connectorText" presStyleLbl="sibTrans2D1" presStyleIdx="2" presStyleCnt="4"/>
      <dgm:spPr/>
      <dgm:t>
        <a:bodyPr/>
        <a:lstStyle/>
        <a:p>
          <a:endParaRPr lang="en-US"/>
        </a:p>
      </dgm:t>
    </dgm:pt>
    <dgm:pt modelId="{403F492E-396C-47C9-8FD3-DC12D9BA60CD}" type="pres">
      <dgm:prSet presAssocID="{F1D5DF7D-37AB-4CB9-8D7B-897D10311E2C}" presName="node" presStyleLbl="node1" presStyleIdx="3" presStyleCnt="4">
        <dgm:presLayoutVars>
          <dgm:bulletEnabled val="1"/>
        </dgm:presLayoutVars>
      </dgm:prSet>
      <dgm:spPr/>
      <dgm:t>
        <a:bodyPr/>
        <a:lstStyle/>
        <a:p>
          <a:endParaRPr lang="en-US"/>
        </a:p>
      </dgm:t>
    </dgm:pt>
    <dgm:pt modelId="{3160152C-207A-4AF0-809F-CC8F2DF5B948}" type="pres">
      <dgm:prSet presAssocID="{B06D6D49-FB05-4C10-A5FB-19244B92E203}" presName="sibTrans" presStyleLbl="sibTrans2D1" presStyleIdx="3" presStyleCnt="4"/>
      <dgm:spPr/>
      <dgm:t>
        <a:bodyPr/>
        <a:lstStyle/>
        <a:p>
          <a:endParaRPr lang="en-US"/>
        </a:p>
      </dgm:t>
    </dgm:pt>
    <dgm:pt modelId="{2F3D6092-0875-40D8-BCCD-211E68427CFB}" type="pres">
      <dgm:prSet presAssocID="{B06D6D49-FB05-4C10-A5FB-19244B92E203}" presName="connectorText" presStyleLbl="sibTrans2D1" presStyleIdx="3" presStyleCnt="4"/>
      <dgm:spPr/>
      <dgm:t>
        <a:bodyPr/>
        <a:lstStyle/>
        <a:p>
          <a:endParaRPr lang="en-US"/>
        </a:p>
      </dgm:t>
    </dgm:pt>
  </dgm:ptLst>
  <dgm:cxnLst>
    <dgm:cxn modelId="{A1DCF0CA-9D89-4573-801D-DFC9909E00E2}" type="presOf" srcId="{70A127CD-8955-4452-9A3D-8616053BBA17}" destId="{8496372E-CE69-4229-82F6-5E3A88000B4E}" srcOrd="1" destOrd="0" presId="urn:microsoft.com/office/officeart/2005/8/layout/cycle2"/>
    <dgm:cxn modelId="{FD48FF37-2596-4642-8079-554A7DF3FACC}" srcId="{35FDDF9F-87AC-42C5-9F7A-E75BC0F917F5}" destId="{C0AE3AB2-BEBE-4EFE-B63D-4D73374A76F2}" srcOrd="2" destOrd="0" parTransId="{13AD2F81-2951-45F8-B8D6-58A68B25EEB0}" sibTransId="{70A127CD-8955-4452-9A3D-8616053BBA17}"/>
    <dgm:cxn modelId="{4350E199-BB31-4A2E-ABEE-03502009AE5E}" type="presOf" srcId="{70A127CD-8955-4452-9A3D-8616053BBA17}" destId="{95B7EE05-52B2-49BC-A7D3-3B523764E2FF}" srcOrd="0" destOrd="0" presId="urn:microsoft.com/office/officeart/2005/8/layout/cycle2"/>
    <dgm:cxn modelId="{6A6C3B97-AD34-4977-A244-3A25CA5EE77C}" type="presOf" srcId="{831859DF-7E44-4F94-B8D3-03475822874F}" destId="{076648D4-C286-4F68-AAA9-A718C46473AA}" srcOrd="0" destOrd="0" presId="urn:microsoft.com/office/officeart/2005/8/layout/cycle2"/>
    <dgm:cxn modelId="{4786FC99-680D-42B5-B8A9-22EA3AC10EB4}" type="presOf" srcId="{7E8FA839-AFB2-491C-98D9-A6D6B47D120A}" destId="{6200EDD6-A6B5-4277-9674-ACE174062B93}" srcOrd="0" destOrd="0" presId="urn:microsoft.com/office/officeart/2005/8/layout/cycle2"/>
    <dgm:cxn modelId="{AD01AB5F-07C9-4702-89E3-3241DBE3AE51}" type="presOf" srcId="{7E8FA839-AFB2-491C-98D9-A6D6B47D120A}" destId="{02BA69E4-5495-418F-8DD3-0D2759F893C2}" srcOrd="1" destOrd="0" presId="urn:microsoft.com/office/officeart/2005/8/layout/cycle2"/>
    <dgm:cxn modelId="{ED999B8D-4545-4297-A061-127EFCCECB60}" type="presOf" srcId="{F1D5DF7D-37AB-4CB9-8D7B-897D10311E2C}" destId="{403F492E-396C-47C9-8FD3-DC12D9BA60CD}" srcOrd="0" destOrd="0" presId="urn:microsoft.com/office/officeart/2005/8/layout/cycle2"/>
    <dgm:cxn modelId="{37378A4D-1D73-4EEE-B576-F1FEDF89FE31}" type="presOf" srcId="{08C9FB9C-0083-4BA8-BEB0-14B35DC2F8CA}" destId="{83B2E4B3-8211-4775-9C13-E1540E565D6F}" srcOrd="0" destOrd="0" presId="urn:microsoft.com/office/officeart/2005/8/layout/cycle2"/>
    <dgm:cxn modelId="{4ED6977D-147E-4041-BADB-6BA420560956}" type="presOf" srcId="{08C9FB9C-0083-4BA8-BEB0-14B35DC2F8CA}" destId="{A87AA578-789C-4E38-BFD1-60A3C4D6A173}" srcOrd="1" destOrd="0" presId="urn:microsoft.com/office/officeart/2005/8/layout/cycle2"/>
    <dgm:cxn modelId="{4388BE00-1843-44F6-934F-17ADB6CD3784}" srcId="{35FDDF9F-87AC-42C5-9F7A-E75BC0F917F5}" destId="{F1D5DF7D-37AB-4CB9-8D7B-897D10311E2C}" srcOrd="3" destOrd="0" parTransId="{8EE29E37-0140-4D2F-B8B7-5402BF49C424}" sibTransId="{B06D6D49-FB05-4C10-A5FB-19244B92E203}"/>
    <dgm:cxn modelId="{0C2ECE55-21CB-41C7-8232-377892AC2F8A}" srcId="{35FDDF9F-87AC-42C5-9F7A-E75BC0F917F5}" destId="{A4829B2E-FBD9-4AB4-99FC-DC7D5B4FA96C}" srcOrd="1" destOrd="0" parTransId="{3DBC7425-7046-41CF-BBFC-E9F1A2E6E9E4}" sibTransId="{08C9FB9C-0083-4BA8-BEB0-14B35DC2F8CA}"/>
    <dgm:cxn modelId="{BC577980-100E-4389-9DCE-B21A029500C0}" type="presOf" srcId="{B06D6D49-FB05-4C10-A5FB-19244B92E203}" destId="{3160152C-207A-4AF0-809F-CC8F2DF5B948}" srcOrd="0" destOrd="0" presId="urn:microsoft.com/office/officeart/2005/8/layout/cycle2"/>
    <dgm:cxn modelId="{B30F3C33-F47A-4E3C-BD0C-DD33768E2C6A}" type="presOf" srcId="{C0AE3AB2-BEBE-4EFE-B63D-4D73374A76F2}" destId="{FD7B5896-650B-408B-B25A-E8C65AEBE899}" srcOrd="0" destOrd="0" presId="urn:microsoft.com/office/officeart/2005/8/layout/cycle2"/>
    <dgm:cxn modelId="{2949A330-E040-49D1-B4E1-7D064208A855}" srcId="{35FDDF9F-87AC-42C5-9F7A-E75BC0F917F5}" destId="{831859DF-7E44-4F94-B8D3-03475822874F}" srcOrd="0" destOrd="0" parTransId="{6F1E7699-3C21-44FD-A8C0-77549F42C5A1}" sibTransId="{7E8FA839-AFB2-491C-98D9-A6D6B47D120A}"/>
    <dgm:cxn modelId="{7FDE8D92-05FF-493D-82B8-76887B348FF1}" type="presOf" srcId="{B06D6D49-FB05-4C10-A5FB-19244B92E203}" destId="{2F3D6092-0875-40D8-BCCD-211E68427CFB}" srcOrd="1" destOrd="0" presId="urn:microsoft.com/office/officeart/2005/8/layout/cycle2"/>
    <dgm:cxn modelId="{57FA5041-C681-43A9-A4F2-83391A719D24}" type="presOf" srcId="{35FDDF9F-87AC-42C5-9F7A-E75BC0F917F5}" destId="{EA79048D-4629-47D8-9C02-AFF7BF8AB177}" srcOrd="0" destOrd="0" presId="urn:microsoft.com/office/officeart/2005/8/layout/cycle2"/>
    <dgm:cxn modelId="{ACF09B4D-889B-4ABB-8AB1-C927AB957757}" type="presOf" srcId="{A4829B2E-FBD9-4AB4-99FC-DC7D5B4FA96C}" destId="{CC249798-BD2B-4A2F-8F6A-6F57A3E73C63}" srcOrd="0" destOrd="0" presId="urn:microsoft.com/office/officeart/2005/8/layout/cycle2"/>
    <dgm:cxn modelId="{0EC37A57-02B6-46E4-93C5-A20941817631}" type="presParOf" srcId="{EA79048D-4629-47D8-9C02-AFF7BF8AB177}" destId="{076648D4-C286-4F68-AAA9-A718C46473AA}" srcOrd="0" destOrd="0" presId="urn:microsoft.com/office/officeart/2005/8/layout/cycle2"/>
    <dgm:cxn modelId="{8CD94AC8-FDCC-499D-8DE2-65D2B335C140}" type="presParOf" srcId="{EA79048D-4629-47D8-9C02-AFF7BF8AB177}" destId="{6200EDD6-A6B5-4277-9674-ACE174062B93}" srcOrd="1" destOrd="0" presId="urn:microsoft.com/office/officeart/2005/8/layout/cycle2"/>
    <dgm:cxn modelId="{41CD4B01-8D4C-43A4-8D1A-3D771B6657F7}" type="presParOf" srcId="{6200EDD6-A6B5-4277-9674-ACE174062B93}" destId="{02BA69E4-5495-418F-8DD3-0D2759F893C2}" srcOrd="0" destOrd="0" presId="urn:microsoft.com/office/officeart/2005/8/layout/cycle2"/>
    <dgm:cxn modelId="{E44AF1A3-335C-4D03-AD47-60523DE59A61}" type="presParOf" srcId="{EA79048D-4629-47D8-9C02-AFF7BF8AB177}" destId="{CC249798-BD2B-4A2F-8F6A-6F57A3E73C63}" srcOrd="2" destOrd="0" presId="urn:microsoft.com/office/officeart/2005/8/layout/cycle2"/>
    <dgm:cxn modelId="{4ED28402-79F6-4AC6-940F-2D535A24352F}" type="presParOf" srcId="{EA79048D-4629-47D8-9C02-AFF7BF8AB177}" destId="{83B2E4B3-8211-4775-9C13-E1540E565D6F}" srcOrd="3" destOrd="0" presId="urn:microsoft.com/office/officeart/2005/8/layout/cycle2"/>
    <dgm:cxn modelId="{99A552D5-E548-46CE-9937-CAA85FDB1D92}" type="presParOf" srcId="{83B2E4B3-8211-4775-9C13-E1540E565D6F}" destId="{A87AA578-789C-4E38-BFD1-60A3C4D6A173}" srcOrd="0" destOrd="0" presId="urn:microsoft.com/office/officeart/2005/8/layout/cycle2"/>
    <dgm:cxn modelId="{1C10F655-DB13-4A20-93A1-BE45FBE8E4C2}" type="presParOf" srcId="{EA79048D-4629-47D8-9C02-AFF7BF8AB177}" destId="{FD7B5896-650B-408B-B25A-E8C65AEBE899}" srcOrd="4" destOrd="0" presId="urn:microsoft.com/office/officeart/2005/8/layout/cycle2"/>
    <dgm:cxn modelId="{FEA08697-EB88-42AF-B81A-E90451EBEA70}" type="presParOf" srcId="{EA79048D-4629-47D8-9C02-AFF7BF8AB177}" destId="{95B7EE05-52B2-49BC-A7D3-3B523764E2FF}" srcOrd="5" destOrd="0" presId="urn:microsoft.com/office/officeart/2005/8/layout/cycle2"/>
    <dgm:cxn modelId="{D7971593-231B-4451-AE80-F71987D1FFF1}" type="presParOf" srcId="{95B7EE05-52B2-49BC-A7D3-3B523764E2FF}" destId="{8496372E-CE69-4229-82F6-5E3A88000B4E}" srcOrd="0" destOrd="0" presId="urn:microsoft.com/office/officeart/2005/8/layout/cycle2"/>
    <dgm:cxn modelId="{4F55DC4F-49E1-49DF-8B10-AFAFFDE66075}" type="presParOf" srcId="{EA79048D-4629-47D8-9C02-AFF7BF8AB177}" destId="{403F492E-396C-47C9-8FD3-DC12D9BA60CD}" srcOrd="6" destOrd="0" presId="urn:microsoft.com/office/officeart/2005/8/layout/cycle2"/>
    <dgm:cxn modelId="{F5701647-0F08-4FAF-B77F-AB87460B9CE7}" type="presParOf" srcId="{EA79048D-4629-47D8-9C02-AFF7BF8AB177}" destId="{3160152C-207A-4AF0-809F-CC8F2DF5B948}" srcOrd="7" destOrd="0" presId="urn:microsoft.com/office/officeart/2005/8/layout/cycle2"/>
    <dgm:cxn modelId="{206F8AC5-D828-47EA-B1C3-AF5652E36330}" type="presParOf" srcId="{3160152C-207A-4AF0-809F-CC8F2DF5B948}" destId="{2F3D6092-0875-40D8-BCCD-211E68427CFB}"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1086FF-7C72-448D-835C-CA396774F712}">
      <dsp:nvSpPr>
        <dsp:cNvPr id="0" name=""/>
        <dsp:cNvSpPr/>
      </dsp:nvSpPr>
      <dsp:spPr>
        <a:xfrm>
          <a:off x="2757011" y="56574"/>
          <a:ext cx="2715577" cy="2715577"/>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r>
            <a:rPr lang="en-US" sz="1300" kern="1200" dirty="0" smtClean="0"/>
            <a:t>Group Context </a:t>
          </a:r>
        </a:p>
        <a:p>
          <a:pPr lvl="0" algn="ctr" defTabSz="577850">
            <a:lnSpc>
              <a:spcPct val="90000"/>
            </a:lnSpc>
            <a:spcBef>
              <a:spcPct val="0"/>
            </a:spcBef>
            <a:spcAft>
              <a:spcPct val="35000"/>
            </a:spcAft>
          </a:pPr>
          <a:r>
            <a:rPr lang="en-US" sz="1300" kern="1200" dirty="0" smtClean="0"/>
            <a:t>Organizational elements</a:t>
          </a:r>
        </a:p>
        <a:p>
          <a:pPr lvl="0" algn="ctr" defTabSz="577850">
            <a:lnSpc>
              <a:spcPct val="90000"/>
            </a:lnSpc>
            <a:spcBef>
              <a:spcPct val="0"/>
            </a:spcBef>
            <a:spcAft>
              <a:spcPct val="35000"/>
            </a:spcAft>
          </a:pPr>
          <a:r>
            <a:rPr lang="en-US" sz="1300" kern="1200" dirty="0" smtClean="0"/>
            <a:t>mission, culture, resources, rewards</a:t>
          </a:r>
          <a:endParaRPr lang="en-US" sz="1300" kern="1200" dirty="0"/>
        </a:p>
      </dsp:txBody>
      <dsp:txXfrm>
        <a:off x="3119088" y="531800"/>
        <a:ext cx="1991423" cy="1222010"/>
      </dsp:txXfrm>
    </dsp:sp>
    <dsp:sp modelId="{C18053FA-FF63-4479-A298-62195C5649C7}">
      <dsp:nvSpPr>
        <dsp:cNvPr id="0" name=""/>
        <dsp:cNvSpPr/>
      </dsp:nvSpPr>
      <dsp:spPr>
        <a:xfrm>
          <a:off x="3736882" y="1753810"/>
          <a:ext cx="2715577" cy="2715577"/>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r>
            <a:rPr lang="en-US" sz="1300" kern="1200" dirty="0" smtClean="0"/>
            <a:t>Group Structure</a:t>
          </a:r>
        </a:p>
        <a:p>
          <a:pPr lvl="0" algn="ctr" defTabSz="577850">
            <a:lnSpc>
              <a:spcPct val="90000"/>
            </a:lnSpc>
            <a:spcBef>
              <a:spcPct val="0"/>
            </a:spcBef>
            <a:spcAft>
              <a:spcPct val="35000"/>
            </a:spcAft>
          </a:pPr>
          <a:r>
            <a:rPr lang="en-US" sz="1300" kern="1200" dirty="0" smtClean="0"/>
            <a:t>Stable characteristics of the group</a:t>
          </a:r>
        </a:p>
        <a:p>
          <a:pPr lvl="0" algn="ctr" defTabSz="577850">
            <a:lnSpc>
              <a:spcPct val="90000"/>
            </a:lnSpc>
            <a:spcBef>
              <a:spcPct val="0"/>
            </a:spcBef>
            <a:spcAft>
              <a:spcPct val="35000"/>
            </a:spcAft>
          </a:pPr>
          <a:r>
            <a:rPr lang="en-US" sz="1300" kern="1200" dirty="0" smtClean="0"/>
            <a:t>Purpose, culture, tasks, membership, roles, responsibilities, norms </a:t>
          </a:r>
          <a:endParaRPr lang="en-US" sz="1300" kern="1200" dirty="0"/>
        </a:p>
      </dsp:txBody>
      <dsp:txXfrm>
        <a:off x="4567396" y="2455334"/>
        <a:ext cx="1629346" cy="1493567"/>
      </dsp:txXfrm>
    </dsp:sp>
    <dsp:sp modelId="{E8F83FE0-E59F-49A6-8CC9-339F4C2BD508}">
      <dsp:nvSpPr>
        <dsp:cNvPr id="0" name=""/>
        <dsp:cNvSpPr/>
      </dsp:nvSpPr>
      <dsp:spPr>
        <a:xfrm>
          <a:off x="1777140" y="1753810"/>
          <a:ext cx="2715577" cy="2715577"/>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r>
            <a:rPr lang="en-US" sz="1300" kern="1200" dirty="0" smtClean="0"/>
            <a:t>Group Process</a:t>
          </a:r>
        </a:p>
        <a:p>
          <a:pPr lvl="0" algn="ctr" defTabSz="577850">
            <a:lnSpc>
              <a:spcPct val="90000"/>
            </a:lnSpc>
            <a:spcBef>
              <a:spcPct val="0"/>
            </a:spcBef>
            <a:spcAft>
              <a:spcPct val="35000"/>
            </a:spcAft>
          </a:pPr>
          <a:r>
            <a:rPr lang="en-US" sz="1300" kern="1200" dirty="0" smtClean="0"/>
            <a:t>How things are done</a:t>
          </a:r>
        </a:p>
        <a:p>
          <a:pPr lvl="0" algn="ctr" defTabSz="577850">
            <a:lnSpc>
              <a:spcPct val="90000"/>
            </a:lnSpc>
            <a:spcBef>
              <a:spcPct val="0"/>
            </a:spcBef>
            <a:spcAft>
              <a:spcPct val="35000"/>
            </a:spcAft>
          </a:pPr>
          <a:r>
            <a:rPr lang="en-US" sz="1300" kern="1200" dirty="0" smtClean="0"/>
            <a:t> problem-solving, decision-making, conflict management, communications</a:t>
          </a:r>
          <a:endParaRPr lang="en-US" sz="1300" kern="1200" dirty="0"/>
        </a:p>
      </dsp:txBody>
      <dsp:txXfrm>
        <a:off x="2032857" y="2455334"/>
        <a:ext cx="1629346" cy="14935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D87012-5684-4239-93A0-A17AE0DDC143}">
      <dsp:nvSpPr>
        <dsp:cNvPr id="0" name=""/>
        <dsp:cNvSpPr/>
      </dsp:nvSpPr>
      <dsp:spPr>
        <a:xfrm rot="16200000">
          <a:off x="925909" y="-925909"/>
          <a:ext cx="2262981" cy="41148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6720" tIns="426720" rIns="426720" bIns="426720" numCol="1" spcCol="1270" anchor="ctr" anchorCtr="0">
          <a:noAutofit/>
        </a:bodyPr>
        <a:lstStyle/>
        <a:p>
          <a:pPr lvl="0" algn="ctr" defTabSz="2667000">
            <a:lnSpc>
              <a:spcPct val="90000"/>
            </a:lnSpc>
            <a:spcBef>
              <a:spcPct val="0"/>
            </a:spcBef>
            <a:spcAft>
              <a:spcPct val="35000"/>
            </a:spcAft>
          </a:pPr>
          <a:r>
            <a:rPr lang="en-US" sz="6000" kern="1200" dirty="0" smtClean="0"/>
            <a:t>Direct</a:t>
          </a:r>
          <a:endParaRPr lang="en-US" sz="6000" kern="1200" dirty="0"/>
        </a:p>
      </dsp:txBody>
      <dsp:txXfrm rot="5400000">
        <a:off x="-1" y="1"/>
        <a:ext cx="4114800" cy="1697236"/>
      </dsp:txXfrm>
    </dsp:sp>
    <dsp:sp modelId="{66AEEE84-98BF-4577-8A9C-3AA679A99857}">
      <dsp:nvSpPr>
        <dsp:cNvPr id="0" name=""/>
        <dsp:cNvSpPr/>
      </dsp:nvSpPr>
      <dsp:spPr>
        <a:xfrm>
          <a:off x="4114800" y="0"/>
          <a:ext cx="4114800" cy="2262981"/>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6720" tIns="426720" rIns="426720" bIns="426720" numCol="1" spcCol="1270" anchor="ctr" anchorCtr="0">
          <a:noAutofit/>
        </a:bodyPr>
        <a:lstStyle/>
        <a:p>
          <a:pPr lvl="0" algn="ctr" defTabSz="2667000">
            <a:lnSpc>
              <a:spcPct val="90000"/>
            </a:lnSpc>
            <a:spcBef>
              <a:spcPct val="0"/>
            </a:spcBef>
            <a:spcAft>
              <a:spcPct val="35000"/>
            </a:spcAft>
          </a:pPr>
          <a:r>
            <a:rPr lang="en-US" sz="6000" kern="1200" dirty="0" smtClean="0"/>
            <a:t>Coach</a:t>
          </a:r>
          <a:endParaRPr lang="en-US" sz="6000" kern="1200" dirty="0"/>
        </a:p>
      </dsp:txBody>
      <dsp:txXfrm>
        <a:off x="4114800" y="0"/>
        <a:ext cx="4114800" cy="1697236"/>
      </dsp:txXfrm>
    </dsp:sp>
    <dsp:sp modelId="{7A44A146-2C80-4D4D-A1CB-D215D69E0EA4}">
      <dsp:nvSpPr>
        <dsp:cNvPr id="0" name=""/>
        <dsp:cNvSpPr/>
      </dsp:nvSpPr>
      <dsp:spPr>
        <a:xfrm rot="10800000">
          <a:off x="0" y="2262981"/>
          <a:ext cx="4114800" cy="2262981"/>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6720" tIns="426720" rIns="426720" bIns="426720" numCol="1" spcCol="1270" anchor="ctr" anchorCtr="0">
          <a:noAutofit/>
        </a:bodyPr>
        <a:lstStyle/>
        <a:p>
          <a:pPr lvl="0" algn="ctr" defTabSz="2667000">
            <a:lnSpc>
              <a:spcPct val="90000"/>
            </a:lnSpc>
            <a:spcBef>
              <a:spcPct val="0"/>
            </a:spcBef>
            <a:spcAft>
              <a:spcPct val="35000"/>
            </a:spcAft>
          </a:pPr>
          <a:r>
            <a:rPr lang="en-US" sz="6000" kern="1200" dirty="0" smtClean="0"/>
            <a:t>Support</a:t>
          </a:r>
          <a:endParaRPr lang="en-US" sz="6000" kern="1200" dirty="0"/>
        </a:p>
      </dsp:txBody>
      <dsp:txXfrm rot="10800000">
        <a:off x="0" y="2828726"/>
        <a:ext cx="4114800" cy="1697236"/>
      </dsp:txXfrm>
    </dsp:sp>
    <dsp:sp modelId="{C38CB349-68B3-430A-82D3-1EB036F343C9}">
      <dsp:nvSpPr>
        <dsp:cNvPr id="0" name=""/>
        <dsp:cNvSpPr/>
      </dsp:nvSpPr>
      <dsp:spPr>
        <a:xfrm rot="5400000">
          <a:off x="5040709" y="1337072"/>
          <a:ext cx="2262981" cy="41148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6720" tIns="426720" rIns="426720" bIns="426720" numCol="1" spcCol="1270" anchor="ctr" anchorCtr="0">
          <a:noAutofit/>
        </a:bodyPr>
        <a:lstStyle/>
        <a:p>
          <a:pPr lvl="0" algn="ctr" defTabSz="2667000">
            <a:lnSpc>
              <a:spcPct val="90000"/>
            </a:lnSpc>
            <a:spcBef>
              <a:spcPct val="0"/>
            </a:spcBef>
            <a:spcAft>
              <a:spcPct val="35000"/>
            </a:spcAft>
          </a:pPr>
          <a:r>
            <a:rPr lang="en-US" sz="6000" kern="1200" dirty="0" smtClean="0"/>
            <a:t>Delegate</a:t>
          </a:r>
          <a:endParaRPr lang="en-US" sz="6000" kern="1200" dirty="0"/>
        </a:p>
      </dsp:txBody>
      <dsp:txXfrm rot="-5400000">
        <a:off x="4114799" y="2828726"/>
        <a:ext cx="4114800" cy="1697236"/>
      </dsp:txXfrm>
    </dsp:sp>
    <dsp:sp modelId="{C8C1AE98-961E-4345-840F-5057F348A876}">
      <dsp:nvSpPr>
        <dsp:cNvPr id="0" name=""/>
        <dsp:cNvSpPr/>
      </dsp:nvSpPr>
      <dsp:spPr>
        <a:xfrm>
          <a:off x="2743201" y="1173163"/>
          <a:ext cx="2743197" cy="2179635"/>
        </a:xfrm>
        <a:prstGeom prst="roundRect">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Depends on:</a:t>
          </a:r>
        </a:p>
        <a:p>
          <a:pPr lvl="0" algn="ctr" defTabSz="1066800">
            <a:lnSpc>
              <a:spcPct val="90000"/>
            </a:lnSpc>
            <a:spcBef>
              <a:spcPct val="0"/>
            </a:spcBef>
            <a:spcAft>
              <a:spcPct val="35000"/>
            </a:spcAft>
          </a:pPr>
          <a:r>
            <a:rPr lang="en-US" sz="2000" kern="1200" dirty="0" smtClean="0"/>
            <a:t>Difficulty of directions</a:t>
          </a:r>
        </a:p>
        <a:p>
          <a:pPr lvl="0" algn="ctr" defTabSz="1066800">
            <a:lnSpc>
              <a:spcPct val="90000"/>
            </a:lnSpc>
            <a:spcBef>
              <a:spcPct val="0"/>
            </a:spcBef>
            <a:spcAft>
              <a:spcPct val="35000"/>
            </a:spcAft>
          </a:pPr>
          <a:r>
            <a:rPr lang="en-US" sz="2000" kern="1200" dirty="0" smtClean="0"/>
            <a:t>Difficulty of content</a:t>
          </a:r>
        </a:p>
        <a:p>
          <a:pPr lvl="0" algn="ctr" defTabSz="1066800">
            <a:lnSpc>
              <a:spcPct val="90000"/>
            </a:lnSpc>
            <a:spcBef>
              <a:spcPct val="0"/>
            </a:spcBef>
            <a:spcAft>
              <a:spcPct val="35000"/>
            </a:spcAft>
          </a:pPr>
          <a:r>
            <a:rPr lang="en-US" sz="2000" kern="1200" dirty="0" smtClean="0"/>
            <a:t>Nascence of group</a:t>
          </a:r>
        </a:p>
        <a:p>
          <a:pPr lvl="0" algn="ctr" defTabSz="1066800">
            <a:lnSpc>
              <a:spcPct val="90000"/>
            </a:lnSpc>
            <a:spcBef>
              <a:spcPct val="0"/>
            </a:spcBef>
            <a:spcAft>
              <a:spcPct val="35000"/>
            </a:spcAft>
          </a:pPr>
          <a:r>
            <a:rPr lang="en-US" sz="2000" kern="1200" dirty="0" smtClean="0"/>
            <a:t>Skills within group</a:t>
          </a:r>
          <a:endParaRPr lang="en-US" sz="2000" kern="1200" dirty="0"/>
        </a:p>
      </dsp:txBody>
      <dsp:txXfrm>
        <a:off x="2849602" y="1279564"/>
        <a:ext cx="2530395" cy="19668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6648D4-C286-4F68-AAA9-A718C46473AA}">
      <dsp:nvSpPr>
        <dsp:cNvPr id="0" name=""/>
        <dsp:cNvSpPr/>
      </dsp:nvSpPr>
      <dsp:spPr>
        <a:xfrm>
          <a:off x="3390490" y="1712"/>
          <a:ext cx="1448618" cy="144861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Diagnose what learners need and want</a:t>
          </a:r>
          <a:endParaRPr lang="en-US" sz="1400" kern="1200" dirty="0"/>
        </a:p>
      </dsp:txBody>
      <dsp:txXfrm>
        <a:off x="3602635" y="213857"/>
        <a:ext cx="1024328" cy="1024328"/>
      </dsp:txXfrm>
    </dsp:sp>
    <dsp:sp modelId="{6200EDD6-A6B5-4277-9674-ACE174062B93}">
      <dsp:nvSpPr>
        <dsp:cNvPr id="0" name=""/>
        <dsp:cNvSpPr/>
      </dsp:nvSpPr>
      <dsp:spPr>
        <a:xfrm rot="2700000">
          <a:off x="4683473" y="1242357"/>
          <a:ext cx="384234" cy="48890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4700354" y="1299385"/>
        <a:ext cx="268964" cy="293344"/>
      </dsp:txXfrm>
    </dsp:sp>
    <dsp:sp modelId="{CC249798-BD2B-4A2F-8F6A-6F57A3E73C63}">
      <dsp:nvSpPr>
        <dsp:cNvPr id="0" name=""/>
        <dsp:cNvSpPr/>
      </dsp:nvSpPr>
      <dsp:spPr>
        <a:xfrm>
          <a:off x="4927450" y="1538672"/>
          <a:ext cx="1448618" cy="144861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Model capabilities learners need to develop</a:t>
          </a:r>
          <a:endParaRPr lang="en-US" sz="1400" kern="1200" dirty="0"/>
        </a:p>
      </dsp:txBody>
      <dsp:txXfrm>
        <a:off x="5139595" y="1750817"/>
        <a:ext cx="1024328" cy="1024328"/>
      </dsp:txXfrm>
    </dsp:sp>
    <dsp:sp modelId="{83B2E4B3-8211-4775-9C13-E1540E565D6F}">
      <dsp:nvSpPr>
        <dsp:cNvPr id="0" name=""/>
        <dsp:cNvSpPr/>
      </dsp:nvSpPr>
      <dsp:spPr>
        <a:xfrm rot="8100000">
          <a:off x="4698852" y="2779317"/>
          <a:ext cx="384234" cy="48890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10800000">
        <a:off x="4797241" y="2836345"/>
        <a:ext cx="268964" cy="293344"/>
      </dsp:txXfrm>
    </dsp:sp>
    <dsp:sp modelId="{FD7B5896-650B-408B-B25A-E8C65AEBE899}">
      <dsp:nvSpPr>
        <dsp:cNvPr id="0" name=""/>
        <dsp:cNvSpPr/>
      </dsp:nvSpPr>
      <dsp:spPr>
        <a:xfrm>
          <a:off x="3390490" y="3075632"/>
          <a:ext cx="1448618" cy="144861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Coach</a:t>
          </a:r>
          <a:endParaRPr lang="en-US" sz="1400" kern="1200" dirty="0"/>
        </a:p>
      </dsp:txBody>
      <dsp:txXfrm>
        <a:off x="3602635" y="3287777"/>
        <a:ext cx="1024328" cy="1024328"/>
      </dsp:txXfrm>
    </dsp:sp>
    <dsp:sp modelId="{95B7EE05-52B2-49BC-A7D3-3B523764E2FF}">
      <dsp:nvSpPr>
        <dsp:cNvPr id="0" name=""/>
        <dsp:cNvSpPr/>
      </dsp:nvSpPr>
      <dsp:spPr>
        <a:xfrm rot="13500000">
          <a:off x="3161892" y="2794696"/>
          <a:ext cx="384234" cy="48890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10800000">
        <a:off x="3260281" y="2933232"/>
        <a:ext cx="268964" cy="293344"/>
      </dsp:txXfrm>
    </dsp:sp>
    <dsp:sp modelId="{403F492E-396C-47C9-8FD3-DC12D9BA60CD}">
      <dsp:nvSpPr>
        <dsp:cNvPr id="0" name=""/>
        <dsp:cNvSpPr/>
      </dsp:nvSpPr>
      <dsp:spPr>
        <a:xfrm>
          <a:off x="1853530" y="1538672"/>
          <a:ext cx="1448618" cy="144861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Fade away</a:t>
          </a:r>
          <a:endParaRPr lang="en-US" sz="1400" kern="1200" dirty="0"/>
        </a:p>
      </dsp:txBody>
      <dsp:txXfrm>
        <a:off x="2065675" y="1750817"/>
        <a:ext cx="1024328" cy="1024328"/>
      </dsp:txXfrm>
    </dsp:sp>
    <dsp:sp modelId="{3160152C-207A-4AF0-809F-CC8F2DF5B948}">
      <dsp:nvSpPr>
        <dsp:cNvPr id="0" name=""/>
        <dsp:cNvSpPr/>
      </dsp:nvSpPr>
      <dsp:spPr>
        <a:xfrm rot="18900000">
          <a:off x="3146513" y="1257736"/>
          <a:ext cx="384234" cy="48890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3163394" y="1396272"/>
        <a:ext cx="268964" cy="293344"/>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A3632B-1512-49A7-8129-AE033A7C226E}" type="datetimeFigureOut">
              <a:rPr lang="en-US" smtClean="0"/>
              <a:t>2/10/15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A10BEE-CDDC-4A05-B4BD-CF0D93754C86}" type="slidenum">
              <a:rPr lang="en-US" smtClean="0"/>
              <a:t>‹#›</a:t>
            </a:fld>
            <a:endParaRPr lang="en-US"/>
          </a:p>
        </p:txBody>
      </p:sp>
    </p:spTree>
    <p:extLst>
      <p:ext uri="{BB962C8B-B14F-4D97-AF65-F5344CB8AC3E}">
        <p14:creationId xmlns:p14="http://schemas.microsoft.com/office/powerpoint/2010/main" val="2047656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1F8827-B0A7-4F25-AE64-05199D44B96C}" type="slidenum">
              <a:rPr lang="en-US" smtClean="0"/>
              <a:t>1</a:t>
            </a:fld>
            <a:endParaRPr lang="en-US" dirty="0"/>
          </a:p>
        </p:txBody>
      </p:sp>
    </p:spTree>
    <p:extLst>
      <p:ext uri="{BB962C8B-B14F-4D97-AF65-F5344CB8AC3E}">
        <p14:creationId xmlns:p14="http://schemas.microsoft.com/office/powerpoint/2010/main" val="2402862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1F8827-B0A7-4F25-AE64-05199D44B96C}" type="slidenum">
              <a:rPr lang="en-US" smtClean="0"/>
              <a:t>2</a:t>
            </a:fld>
            <a:endParaRPr lang="en-US" dirty="0"/>
          </a:p>
        </p:txBody>
      </p:sp>
    </p:spTree>
    <p:extLst>
      <p:ext uri="{BB962C8B-B14F-4D97-AF65-F5344CB8AC3E}">
        <p14:creationId xmlns:p14="http://schemas.microsoft.com/office/powerpoint/2010/main" val="3969747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2/10/15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2/10/15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2/10/15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w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 Id="rId3" Type="http://schemas.openxmlformats.org/officeDocument/2006/relationships/image" Target="../media/image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 Id="rId3" Type="http://schemas.openxmlformats.org/officeDocument/2006/relationships/image" Target="../media/image3.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smtClean="0"/>
              <a:t>Facilitating Learning in Small Groups </a:t>
            </a:r>
            <a:endParaRPr lang="en-US" b="1" dirty="0"/>
          </a:p>
        </p:txBody>
      </p:sp>
      <p:sp>
        <p:nvSpPr>
          <p:cNvPr id="3" name="Subtitle 2"/>
          <p:cNvSpPr>
            <a:spLocks noGrp="1"/>
          </p:cNvSpPr>
          <p:nvPr>
            <p:ph type="subTitle" idx="1"/>
          </p:nvPr>
        </p:nvSpPr>
        <p:spPr/>
        <p:txBody>
          <a:bodyPr>
            <a:normAutofit fontScale="85000" lnSpcReduction="20000"/>
          </a:bodyPr>
          <a:lstStyle/>
          <a:p>
            <a:r>
              <a:rPr lang="en-US" dirty="0" smtClean="0"/>
              <a:t>Faculty Development Materials</a:t>
            </a:r>
          </a:p>
          <a:p>
            <a:r>
              <a:rPr lang="en-US" dirty="0" smtClean="0"/>
              <a:t>Prepared by </a:t>
            </a:r>
          </a:p>
          <a:p>
            <a:r>
              <a:rPr lang="en-US" dirty="0" smtClean="0"/>
              <a:t>Ellen Goldman and Andrea Scott</a:t>
            </a:r>
          </a:p>
          <a:p>
            <a:r>
              <a:rPr lang="en-US" dirty="0" smtClean="0"/>
              <a:t>February 19, 2014</a:t>
            </a:r>
            <a:endParaRPr lang="en-US" dirty="0"/>
          </a:p>
        </p:txBody>
      </p:sp>
    </p:spTree>
    <p:extLst>
      <p:ext uri="{BB962C8B-B14F-4D97-AF65-F5344CB8AC3E}">
        <p14:creationId xmlns:p14="http://schemas.microsoft.com/office/powerpoint/2010/main" val="382506007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sz="3600" b="1" dirty="0" smtClean="0"/>
              <a:t>Contents</a:t>
            </a:r>
            <a:endParaRPr lang="en-US" sz="3600" b="1" dirty="0"/>
          </a:p>
        </p:txBody>
      </p:sp>
      <p:sp>
        <p:nvSpPr>
          <p:cNvPr id="3" name="Content Placeholder 2"/>
          <p:cNvSpPr>
            <a:spLocks noGrp="1"/>
          </p:cNvSpPr>
          <p:nvPr>
            <p:ph idx="1"/>
          </p:nvPr>
        </p:nvSpPr>
        <p:spPr>
          <a:xfrm>
            <a:off x="457200" y="1219200"/>
            <a:ext cx="8229600" cy="4953000"/>
          </a:xfrm>
        </p:spPr>
        <p:txBody>
          <a:bodyPr>
            <a:normAutofit lnSpcReduction="10000"/>
          </a:bodyPr>
          <a:lstStyle/>
          <a:p>
            <a:r>
              <a:rPr lang="en-US" sz="2400" dirty="0" smtClean="0"/>
              <a:t>Factors contributing to group effectiveness</a:t>
            </a:r>
          </a:p>
          <a:p>
            <a:r>
              <a:rPr lang="en-US" sz="2400" dirty="0" smtClean="0"/>
              <a:t>Value of small group learning</a:t>
            </a:r>
          </a:p>
          <a:p>
            <a:r>
              <a:rPr lang="en-US" sz="2400" dirty="0" smtClean="0"/>
              <a:t>Characteristics of effective learning  groups</a:t>
            </a:r>
          </a:p>
          <a:p>
            <a:r>
              <a:rPr lang="en-US" sz="2400" dirty="0" smtClean="0"/>
              <a:t>Leadership styles &amp; roles in small groups</a:t>
            </a:r>
          </a:p>
          <a:p>
            <a:r>
              <a:rPr lang="en-US" sz="2400" dirty="0" smtClean="0"/>
              <a:t>Preparation for leading small group learning</a:t>
            </a:r>
          </a:p>
          <a:p>
            <a:r>
              <a:rPr lang="en-US" sz="2400" dirty="0" smtClean="0"/>
              <a:t>Facilitation of small group learning</a:t>
            </a:r>
          </a:p>
          <a:p>
            <a:r>
              <a:rPr lang="en-US" sz="2400" dirty="0" smtClean="0"/>
              <a:t>Design Features to </a:t>
            </a:r>
            <a:r>
              <a:rPr lang="en-US" sz="2400" dirty="0"/>
              <a:t>m</a:t>
            </a:r>
            <a:r>
              <a:rPr lang="en-US" sz="2400" dirty="0" smtClean="0"/>
              <a:t>aximize learner </a:t>
            </a:r>
            <a:r>
              <a:rPr lang="en-US" sz="2400" dirty="0"/>
              <a:t>i</a:t>
            </a:r>
            <a:r>
              <a:rPr lang="en-US" sz="2400" dirty="0" smtClean="0"/>
              <a:t>nvolvement </a:t>
            </a:r>
          </a:p>
          <a:p>
            <a:r>
              <a:rPr lang="en-US" sz="2400" dirty="0" smtClean="0"/>
              <a:t>Group behaviors and options for dealing with them</a:t>
            </a:r>
          </a:p>
          <a:p>
            <a:r>
              <a:rPr lang="en-US" sz="2400" dirty="0" smtClean="0"/>
              <a:t>Questions to promote dialogue</a:t>
            </a:r>
          </a:p>
          <a:p>
            <a:r>
              <a:rPr lang="en-US" sz="2400" dirty="0" smtClean="0"/>
              <a:t>Co-facilitation strategies</a:t>
            </a:r>
          </a:p>
          <a:p>
            <a:r>
              <a:rPr lang="en-US" sz="2400" dirty="0" smtClean="0"/>
              <a:t>Ideas for evaluating small group learning</a:t>
            </a:r>
          </a:p>
          <a:p>
            <a:r>
              <a:rPr lang="en-US" sz="2400" dirty="0" smtClean="0"/>
              <a:t>References</a:t>
            </a:r>
          </a:p>
          <a:p>
            <a:endParaRPr lang="en-US" dirty="0"/>
          </a:p>
        </p:txBody>
      </p:sp>
    </p:spTree>
    <p:extLst>
      <p:ext uri="{BB962C8B-B14F-4D97-AF65-F5344CB8AC3E}">
        <p14:creationId xmlns:p14="http://schemas.microsoft.com/office/powerpoint/2010/main" val="403438161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smtClean="0"/>
              <a:t>Factors Contributing to Group Effectiveness</a:t>
            </a:r>
            <a:endParaRPr lang="en-US" sz="3600" b="1"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33454163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838200" y="6096000"/>
            <a:ext cx="1712135" cy="276999"/>
          </a:xfrm>
          <a:prstGeom prst="rect">
            <a:avLst/>
          </a:prstGeom>
          <a:noFill/>
        </p:spPr>
        <p:txBody>
          <a:bodyPr wrap="none" rtlCol="0">
            <a:spAutoFit/>
          </a:bodyPr>
          <a:lstStyle/>
          <a:p>
            <a:r>
              <a:rPr lang="en-US" sz="1200" dirty="0" smtClean="0"/>
              <a:t>Source: Schwartz, 2002. </a:t>
            </a:r>
            <a:endParaRPr lang="en-US" sz="1200" dirty="0"/>
          </a:p>
        </p:txBody>
      </p:sp>
    </p:spTree>
    <p:extLst>
      <p:ext uri="{BB962C8B-B14F-4D97-AF65-F5344CB8AC3E}">
        <p14:creationId xmlns:p14="http://schemas.microsoft.com/office/powerpoint/2010/main" val="2144910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457200" y="609600"/>
            <a:ext cx="8229600" cy="1676400"/>
          </a:xfrm>
        </p:spPr>
        <p:txBody>
          <a:bodyPr>
            <a:normAutofit/>
          </a:bodyPr>
          <a:lstStyle/>
          <a:p>
            <a:r>
              <a:rPr lang="en-US" sz="2800" i="1" dirty="0" smtClean="0"/>
              <a:t>Creative teaching, like creative cooking, requires improvisation and artistry, sometimes even inventing elements of the process as you go along*. </a:t>
            </a:r>
            <a:endParaRPr lang="en-US" sz="2800" i="1" dirty="0"/>
          </a:p>
        </p:txBody>
      </p:sp>
      <p:pic>
        <p:nvPicPr>
          <p:cNvPr id="8" name="Picture 4" descr="C:\Users\Ellen &amp; Mitch\AppData\Local\Microsoft\Windows\Temporary Internet Files\Content.IE5\J53GDPHF\MC900250221[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5133" y="2286000"/>
            <a:ext cx="5263867" cy="350520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673240" y="6031468"/>
            <a:ext cx="2278316" cy="276999"/>
          </a:xfrm>
          <a:prstGeom prst="rect">
            <a:avLst/>
          </a:prstGeom>
          <a:noFill/>
        </p:spPr>
        <p:txBody>
          <a:bodyPr wrap="none" rtlCol="0">
            <a:spAutoFit/>
          </a:bodyPr>
          <a:lstStyle/>
          <a:p>
            <a:r>
              <a:rPr lang="en-US" sz="1200" dirty="0" smtClean="0"/>
              <a:t>* </a:t>
            </a:r>
            <a:r>
              <a:rPr lang="en-US" sz="1200" dirty="0" err="1" smtClean="0"/>
              <a:t>Westberg</a:t>
            </a:r>
            <a:r>
              <a:rPr lang="en-US" sz="1200" dirty="0" smtClean="0"/>
              <a:t> &amp; Jason, 1996, p. xiii. </a:t>
            </a:r>
            <a:endParaRPr lang="en-US" sz="1200" dirty="0"/>
          </a:p>
        </p:txBody>
      </p:sp>
    </p:spTree>
    <p:extLst>
      <p:ext uri="{BB962C8B-B14F-4D97-AF65-F5344CB8AC3E}">
        <p14:creationId xmlns:p14="http://schemas.microsoft.com/office/powerpoint/2010/main" val="1251429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b="1" dirty="0" smtClean="0"/>
              <a:t>Value of Small Group Learning</a:t>
            </a:r>
            <a:endParaRPr lang="en-US" sz="3600" b="1" dirty="0"/>
          </a:p>
        </p:txBody>
      </p:sp>
      <p:sp>
        <p:nvSpPr>
          <p:cNvPr id="7" name="Text Placeholder 6"/>
          <p:cNvSpPr>
            <a:spLocks noGrp="1"/>
          </p:cNvSpPr>
          <p:nvPr>
            <p:ph type="body" idx="1"/>
          </p:nvPr>
        </p:nvSpPr>
        <p:spPr>
          <a:xfrm>
            <a:off x="457200" y="1341438"/>
            <a:ext cx="4040188" cy="639762"/>
          </a:xfrm>
          <a:ln w="12700">
            <a:solidFill>
              <a:schemeClr val="tx1"/>
            </a:solidFill>
          </a:ln>
        </p:spPr>
        <p:txBody>
          <a:bodyPr/>
          <a:lstStyle/>
          <a:p>
            <a:r>
              <a:rPr lang="en-US" dirty="0" smtClean="0"/>
              <a:t>For Students</a:t>
            </a:r>
            <a:endParaRPr lang="en-US" dirty="0"/>
          </a:p>
        </p:txBody>
      </p:sp>
      <p:sp>
        <p:nvSpPr>
          <p:cNvPr id="8" name="Content Placeholder 7"/>
          <p:cNvSpPr>
            <a:spLocks noGrp="1"/>
          </p:cNvSpPr>
          <p:nvPr>
            <p:ph sz="half" idx="2"/>
          </p:nvPr>
        </p:nvSpPr>
        <p:spPr>
          <a:xfrm>
            <a:off x="457200" y="1981200"/>
            <a:ext cx="4040188" cy="3951288"/>
          </a:xfrm>
          <a:ln w="12700">
            <a:solidFill>
              <a:schemeClr val="tx1"/>
            </a:solidFill>
          </a:ln>
        </p:spPr>
        <p:txBody>
          <a:bodyPr>
            <a:normAutofit lnSpcReduction="10000"/>
          </a:bodyPr>
          <a:lstStyle/>
          <a:p>
            <a:r>
              <a:rPr lang="en-US" dirty="0" smtClean="0"/>
              <a:t>Provides a sense of ownership of learning</a:t>
            </a:r>
          </a:p>
          <a:p>
            <a:r>
              <a:rPr lang="en-US" dirty="0" smtClean="0"/>
              <a:t>Allows for practice</a:t>
            </a:r>
          </a:p>
          <a:p>
            <a:r>
              <a:rPr lang="en-US" dirty="0" smtClean="0"/>
              <a:t>Encourages collaboration and peer learning </a:t>
            </a:r>
          </a:p>
          <a:p>
            <a:r>
              <a:rPr lang="en-US" dirty="0" smtClean="0"/>
              <a:t>Facilitates meaning-making</a:t>
            </a:r>
          </a:p>
          <a:p>
            <a:r>
              <a:rPr lang="en-US" dirty="0" smtClean="0"/>
              <a:t>Fosters active listening</a:t>
            </a:r>
          </a:p>
          <a:p>
            <a:r>
              <a:rPr lang="en-US" dirty="0" smtClean="0"/>
              <a:t>Fosters teambuilding</a:t>
            </a:r>
          </a:p>
          <a:p>
            <a:r>
              <a:rPr lang="en-US" dirty="0" smtClean="0"/>
              <a:t>Allows for learning by teaching</a:t>
            </a:r>
            <a:endParaRPr lang="en-US" dirty="0"/>
          </a:p>
        </p:txBody>
      </p:sp>
      <p:sp>
        <p:nvSpPr>
          <p:cNvPr id="9" name="Text Placeholder 8"/>
          <p:cNvSpPr>
            <a:spLocks noGrp="1"/>
          </p:cNvSpPr>
          <p:nvPr>
            <p:ph type="body" sz="quarter" idx="3"/>
          </p:nvPr>
        </p:nvSpPr>
        <p:spPr>
          <a:xfrm>
            <a:off x="4645025" y="1341438"/>
            <a:ext cx="4041775" cy="639762"/>
          </a:xfrm>
          <a:ln w="12700">
            <a:solidFill>
              <a:schemeClr val="tx1"/>
            </a:solidFill>
          </a:ln>
        </p:spPr>
        <p:txBody>
          <a:bodyPr/>
          <a:lstStyle/>
          <a:p>
            <a:r>
              <a:rPr lang="en-US" dirty="0" smtClean="0"/>
              <a:t>For Faculty</a:t>
            </a:r>
            <a:endParaRPr lang="en-US" dirty="0"/>
          </a:p>
        </p:txBody>
      </p:sp>
      <p:sp>
        <p:nvSpPr>
          <p:cNvPr id="10" name="Content Placeholder 9"/>
          <p:cNvSpPr>
            <a:spLocks noGrp="1"/>
          </p:cNvSpPr>
          <p:nvPr>
            <p:ph sz="quarter" idx="4"/>
          </p:nvPr>
        </p:nvSpPr>
        <p:spPr>
          <a:xfrm>
            <a:off x="4645025" y="1992312"/>
            <a:ext cx="4041775" cy="3951288"/>
          </a:xfrm>
          <a:ln w="12700">
            <a:solidFill>
              <a:schemeClr val="tx1"/>
            </a:solidFill>
          </a:ln>
        </p:spPr>
        <p:txBody>
          <a:bodyPr>
            <a:normAutofit lnSpcReduction="10000"/>
          </a:bodyPr>
          <a:lstStyle/>
          <a:p>
            <a:r>
              <a:rPr lang="en-US" dirty="0" smtClean="0"/>
              <a:t>Provides opportunity to use a variety of active learning techniques </a:t>
            </a:r>
          </a:p>
          <a:p>
            <a:r>
              <a:rPr lang="en-US" dirty="0" smtClean="0"/>
              <a:t>Allows for observation</a:t>
            </a:r>
          </a:p>
          <a:p>
            <a:r>
              <a:rPr lang="en-US" dirty="0" smtClean="0"/>
              <a:t>Fosters diagnosis of learners’ </a:t>
            </a:r>
            <a:r>
              <a:rPr lang="en-US" dirty="0"/>
              <a:t>n</a:t>
            </a:r>
            <a:r>
              <a:rPr lang="en-US" dirty="0" smtClean="0"/>
              <a:t>eeds </a:t>
            </a:r>
          </a:p>
          <a:p>
            <a:r>
              <a:rPr lang="en-US" dirty="0" smtClean="0"/>
              <a:t>Provides immediate feedback on learning</a:t>
            </a:r>
          </a:p>
          <a:p>
            <a:r>
              <a:rPr lang="en-US" dirty="0" smtClean="0"/>
              <a:t>Permits participation as </a:t>
            </a:r>
            <a:r>
              <a:rPr lang="en-US" dirty="0"/>
              <a:t> </a:t>
            </a:r>
            <a:r>
              <a:rPr lang="en-US" dirty="0" smtClean="0"/>
              <a:t>a learner</a:t>
            </a:r>
          </a:p>
          <a:p>
            <a:endParaRPr lang="en-US" dirty="0" smtClean="0"/>
          </a:p>
          <a:p>
            <a:endParaRPr lang="en-US" dirty="0"/>
          </a:p>
        </p:txBody>
      </p:sp>
      <p:sp>
        <p:nvSpPr>
          <p:cNvPr id="2" name="TextBox 1"/>
          <p:cNvSpPr txBox="1"/>
          <p:nvPr/>
        </p:nvSpPr>
        <p:spPr>
          <a:xfrm>
            <a:off x="457200" y="6096000"/>
            <a:ext cx="2194319" cy="276999"/>
          </a:xfrm>
          <a:prstGeom prst="rect">
            <a:avLst/>
          </a:prstGeom>
          <a:noFill/>
        </p:spPr>
        <p:txBody>
          <a:bodyPr wrap="none" rtlCol="0">
            <a:spAutoFit/>
          </a:bodyPr>
          <a:lstStyle/>
          <a:p>
            <a:r>
              <a:rPr lang="en-US" sz="1200" dirty="0" smtClean="0"/>
              <a:t>Source: </a:t>
            </a:r>
            <a:r>
              <a:rPr lang="en-US" sz="1200" dirty="0" err="1" smtClean="0"/>
              <a:t>Westberg</a:t>
            </a:r>
            <a:r>
              <a:rPr lang="en-US" sz="1200" dirty="0" smtClean="0"/>
              <a:t> &amp; Jason, 1996</a:t>
            </a:r>
            <a:endParaRPr lang="en-US" sz="1200" dirty="0"/>
          </a:p>
        </p:txBody>
      </p:sp>
    </p:spTree>
    <p:extLst>
      <p:ext uri="{BB962C8B-B14F-4D97-AF65-F5344CB8AC3E}">
        <p14:creationId xmlns:p14="http://schemas.microsoft.com/office/powerpoint/2010/main" val="1503876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sz="3600" b="1" dirty="0" smtClean="0"/>
              <a:t>Characteristics of Effective Learning Groups</a:t>
            </a:r>
            <a:endParaRPr lang="en-US" sz="3600" b="1" dirty="0"/>
          </a:p>
        </p:txBody>
      </p:sp>
      <p:sp>
        <p:nvSpPr>
          <p:cNvPr id="8" name="Content Placeholder 7"/>
          <p:cNvSpPr>
            <a:spLocks noGrp="1"/>
          </p:cNvSpPr>
          <p:nvPr>
            <p:ph idx="1"/>
          </p:nvPr>
        </p:nvSpPr>
        <p:spPr>
          <a:xfrm>
            <a:off x="457200" y="1447800"/>
            <a:ext cx="8229600" cy="4525963"/>
          </a:xfrm>
        </p:spPr>
        <p:txBody>
          <a:bodyPr>
            <a:normAutofit fontScale="70000" lnSpcReduction="20000"/>
          </a:bodyPr>
          <a:lstStyle/>
          <a:p>
            <a:pPr marL="514350" indent="-514350">
              <a:buAutoNum type="arabicPeriod"/>
            </a:pPr>
            <a:r>
              <a:rPr lang="en-US" dirty="0" smtClean="0"/>
              <a:t>Faculty comfort and skill with facilitation.</a:t>
            </a:r>
          </a:p>
          <a:p>
            <a:pPr marL="514350" indent="-514350">
              <a:buAutoNum type="arabicPeriod"/>
            </a:pPr>
            <a:r>
              <a:rPr lang="en-US" dirty="0" smtClean="0"/>
              <a:t>An environment of mutual respect and trust.</a:t>
            </a:r>
          </a:p>
          <a:p>
            <a:pPr marL="514350" indent="-514350">
              <a:buAutoNum type="arabicPeriod"/>
            </a:pPr>
            <a:r>
              <a:rPr lang="en-US" dirty="0" smtClean="0"/>
              <a:t>Group size conductive to all actively participating; 5-8 is optimal.</a:t>
            </a:r>
          </a:p>
          <a:p>
            <a:pPr marL="514350" indent="-514350">
              <a:buAutoNum type="arabicPeriod"/>
            </a:pPr>
            <a:r>
              <a:rPr lang="en-US" dirty="0" smtClean="0"/>
              <a:t>Diverse composition.</a:t>
            </a:r>
          </a:p>
          <a:p>
            <a:pPr marL="514350" indent="-514350">
              <a:buAutoNum type="arabicPeriod"/>
            </a:pPr>
            <a:r>
              <a:rPr lang="en-US" dirty="0" smtClean="0"/>
              <a:t>Stable group membership.</a:t>
            </a:r>
          </a:p>
          <a:p>
            <a:pPr marL="514350" indent="-514350">
              <a:buAutoNum type="arabicPeriod"/>
            </a:pPr>
            <a:r>
              <a:rPr lang="en-US" dirty="0" smtClean="0"/>
              <a:t>Common sense of direction and purpose. </a:t>
            </a:r>
          </a:p>
          <a:p>
            <a:pPr marL="514350" indent="-514350">
              <a:buAutoNum type="arabicPeriod"/>
            </a:pPr>
            <a:r>
              <a:rPr lang="en-US" dirty="0" smtClean="0"/>
              <a:t>Sufficient introductory time.</a:t>
            </a:r>
          </a:p>
          <a:p>
            <a:pPr marL="514350" indent="-514350">
              <a:buAutoNum type="arabicPeriod"/>
            </a:pPr>
            <a:r>
              <a:rPr lang="en-US" dirty="0" smtClean="0"/>
              <a:t>Learners’ acceptance of ownership of  working together and responsibility for each other.</a:t>
            </a:r>
          </a:p>
          <a:p>
            <a:pPr marL="514350" indent="-514350">
              <a:buAutoNum type="arabicPeriod"/>
            </a:pPr>
            <a:r>
              <a:rPr lang="en-US" dirty="0" smtClean="0"/>
              <a:t>Clear roles, responsibilities &amp; decision-making. </a:t>
            </a:r>
          </a:p>
          <a:p>
            <a:pPr marL="514350" indent="-514350">
              <a:buAutoNum type="arabicPeriod"/>
            </a:pPr>
            <a:r>
              <a:rPr lang="en-US" dirty="0" smtClean="0"/>
              <a:t>Varied activities, consistent with goals.</a:t>
            </a:r>
          </a:p>
          <a:p>
            <a:pPr marL="514350" indent="-514350">
              <a:buAutoNum type="arabicPeriod"/>
            </a:pPr>
            <a:r>
              <a:rPr lang="en-US" dirty="0" smtClean="0"/>
              <a:t>Constructive dealing with conflict.</a:t>
            </a:r>
          </a:p>
          <a:p>
            <a:pPr marL="514350" indent="-514350">
              <a:buAutoNum type="arabicPeriod"/>
            </a:pPr>
            <a:r>
              <a:rPr lang="en-US" dirty="0" smtClean="0"/>
              <a:t>Self-monitoring and evaluation.</a:t>
            </a:r>
          </a:p>
          <a:p>
            <a:pPr marL="514350" indent="-514350">
              <a:buAutoNum type="arabicPeriod"/>
            </a:pPr>
            <a:endParaRPr lang="en-US" dirty="0" smtClean="0"/>
          </a:p>
          <a:p>
            <a:pPr marL="514350" indent="-514350">
              <a:buAutoNum type="arabicPeriod"/>
            </a:pPr>
            <a:endParaRPr lang="en-US" dirty="0" smtClean="0"/>
          </a:p>
          <a:p>
            <a:pPr marL="0" indent="0">
              <a:buNone/>
            </a:pPr>
            <a:endParaRPr lang="en-US" dirty="0" smtClean="0"/>
          </a:p>
          <a:p>
            <a:pPr marL="514350" indent="-514350">
              <a:buAutoNum type="arabicPeriod"/>
            </a:pPr>
            <a:endParaRPr lang="en-US" dirty="0" smtClean="0"/>
          </a:p>
          <a:p>
            <a:endParaRPr lang="en-US" dirty="0"/>
          </a:p>
        </p:txBody>
      </p:sp>
      <p:sp>
        <p:nvSpPr>
          <p:cNvPr id="4" name="TextBox 3"/>
          <p:cNvSpPr txBox="1"/>
          <p:nvPr/>
        </p:nvSpPr>
        <p:spPr>
          <a:xfrm>
            <a:off x="457200" y="5971401"/>
            <a:ext cx="2194319" cy="276999"/>
          </a:xfrm>
          <a:prstGeom prst="rect">
            <a:avLst/>
          </a:prstGeom>
          <a:noFill/>
        </p:spPr>
        <p:txBody>
          <a:bodyPr wrap="none" rtlCol="0">
            <a:spAutoFit/>
          </a:bodyPr>
          <a:lstStyle/>
          <a:p>
            <a:r>
              <a:rPr lang="en-US" sz="1200" dirty="0" smtClean="0"/>
              <a:t>Source: </a:t>
            </a:r>
            <a:r>
              <a:rPr lang="en-US" sz="1200" dirty="0" err="1" smtClean="0"/>
              <a:t>Westberg</a:t>
            </a:r>
            <a:r>
              <a:rPr lang="en-US" sz="1200" dirty="0" smtClean="0"/>
              <a:t> &amp; Jason, 1996</a:t>
            </a:r>
            <a:endParaRPr lang="en-US" sz="1200" dirty="0"/>
          </a:p>
        </p:txBody>
      </p:sp>
    </p:spTree>
    <p:extLst>
      <p:ext uri="{BB962C8B-B14F-4D97-AF65-F5344CB8AC3E}">
        <p14:creationId xmlns:p14="http://schemas.microsoft.com/office/powerpoint/2010/main" val="1004071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Leadership Styles with Small Groups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77898439"/>
              </p:ext>
            </p:extLst>
          </p:nvPr>
        </p:nvGraphicFramePr>
        <p:xfrm>
          <a:off x="457200" y="13716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457200" y="6096000"/>
            <a:ext cx="2194319" cy="276999"/>
          </a:xfrm>
          <a:prstGeom prst="rect">
            <a:avLst/>
          </a:prstGeom>
          <a:noFill/>
        </p:spPr>
        <p:txBody>
          <a:bodyPr wrap="none" rtlCol="0">
            <a:spAutoFit/>
          </a:bodyPr>
          <a:lstStyle/>
          <a:p>
            <a:r>
              <a:rPr lang="en-US" sz="1200" dirty="0" smtClean="0"/>
              <a:t>Source: </a:t>
            </a:r>
            <a:r>
              <a:rPr lang="en-US" sz="1200" dirty="0" err="1" smtClean="0"/>
              <a:t>Westberg</a:t>
            </a:r>
            <a:r>
              <a:rPr lang="en-US" sz="1200" dirty="0" smtClean="0"/>
              <a:t> &amp; Jason, 1996</a:t>
            </a:r>
            <a:endParaRPr lang="en-US" sz="1200" dirty="0"/>
          </a:p>
        </p:txBody>
      </p:sp>
    </p:spTree>
    <p:extLst>
      <p:ext uri="{BB962C8B-B14F-4D97-AF65-F5344CB8AC3E}">
        <p14:creationId xmlns:p14="http://schemas.microsoft.com/office/powerpoint/2010/main" val="2629111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Leadership Roles to Promote Small Group Learning of New Material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79510398"/>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457200" y="6096000"/>
            <a:ext cx="2194319" cy="276999"/>
          </a:xfrm>
          <a:prstGeom prst="rect">
            <a:avLst/>
          </a:prstGeom>
          <a:noFill/>
        </p:spPr>
        <p:txBody>
          <a:bodyPr wrap="none" rtlCol="0">
            <a:spAutoFit/>
          </a:bodyPr>
          <a:lstStyle/>
          <a:p>
            <a:r>
              <a:rPr lang="en-US" sz="1200" dirty="0" smtClean="0"/>
              <a:t>Source: </a:t>
            </a:r>
            <a:r>
              <a:rPr lang="en-US" sz="1200" dirty="0" err="1" smtClean="0"/>
              <a:t>Westberg</a:t>
            </a:r>
            <a:r>
              <a:rPr lang="en-US" sz="1200" dirty="0" smtClean="0"/>
              <a:t> &amp; Jason, 1996</a:t>
            </a:r>
            <a:endParaRPr lang="en-US" sz="1200" dirty="0"/>
          </a:p>
        </p:txBody>
      </p:sp>
    </p:spTree>
    <p:extLst>
      <p:ext uri="{BB962C8B-B14F-4D97-AF65-F5344CB8AC3E}">
        <p14:creationId xmlns:p14="http://schemas.microsoft.com/office/powerpoint/2010/main" val="114119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Preparing to Lead a Small Groups</a:t>
            </a:r>
            <a:endParaRPr lang="en-US" sz="3600" b="1" dirty="0"/>
          </a:p>
        </p:txBody>
      </p:sp>
      <p:sp>
        <p:nvSpPr>
          <p:cNvPr id="3" name="Content Placeholder 2"/>
          <p:cNvSpPr>
            <a:spLocks noGrp="1"/>
          </p:cNvSpPr>
          <p:nvPr>
            <p:ph idx="1"/>
          </p:nvPr>
        </p:nvSpPr>
        <p:spPr>
          <a:xfrm>
            <a:off x="457200" y="1295400"/>
            <a:ext cx="8229600" cy="4724400"/>
          </a:xfrm>
        </p:spPr>
        <p:txBody>
          <a:bodyPr>
            <a:normAutofit fontScale="77500" lnSpcReduction="20000"/>
          </a:bodyPr>
          <a:lstStyle/>
          <a:p>
            <a:pPr marL="0" indent="0">
              <a:buNone/>
            </a:pPr>
            <a:r>
              <a:rPr lang="en-US" dirty="0"/>
              <a:t>	</a:t>
            </a:r>
            <a:r>
              <a:rPr lang="en-US" dirty="0" smtClean="0"/>
              <a:t>		</a:t>
            </a:r>
            <a:r>
              <a:rPr lang="en-US" sz="3600" b="1" dirty="0" smtClean="0"/>
              <a:t>Reflect On</a:t>
            </a:r>
          </a:p>
          <a:p>
            <a:pPr marL="514350" indent="-514350">
              <a:buAutoNum type="alphaLcPeriod"/>
            </a:pPr>
            <a:r>
              <a:rPr lang="en-US" dirty="0" smtClean="0"/>
              <a:t>your own group experiences as a participant: activities, trust, collaboration, evaluation</a:t>
            </a:r>
          </a:p>
          <a:p>
            <a:pPr marL="514350" indent="-514350">
              <a:buAutoNum type="alphaLcPeriod"/>
            </a:pPr>
            <a:r>
              <a:rPr lang="en-US" dirty="0"/>
              <a:t>y</a:t>
            </a:r>
            <a:r>
              <a:rPr lang="en-US" dirty="0" smtClean="0"/>
              <a:t>our past small group teaching experiences: what worked; what didn’t</a:t>
            </a:r>
          </a:p>
          <a:p>
            <a:pPr marL="514350" indent="-514350">
              <a:buAutoNum type="alphaLcPeriod"/>
            </a:pPr>
            <a:r>
              <a:rPr lang="en-US" dirty="0"/>
              <a:t>t</a:t>
            </a:r>
            <a:r>
              <a:rPr lang="en-US" dirty="0" smtClean="0"/>
              <a:t>he characteristics of the learners and their  experience  with group learning.</a:t>
            </a:r>
          </a:p>
          <a:p>
            <a:pPr marL="0" indent="0">
              <a:buNone/>
            </a:pPr>
            <a:r>
              <a:rPr lang="en-US" dirty="0"/>
              <a:t>	</a:t>
            </a:r>
            <a:r>
              <a:rPr lang="en-US" dirty="0" smtClean="0"/>
              <a:t>		</a:t>
            </a:r>
            <a:r>
              <a:rPr lang="en-US" sz="3600" b="1" dirty="0" smtClean="0"/>
              <a:t>Determine</a:t>
            </a:r>
          </a:p>
          <a:p>
            <a:pPr marL="514350" indent="-514350">
              <a:buAutoNum type="alphaLcPeriod"/>
            </a:pPr>
            <a:r>
              <a:rPr lang="en-US" dirty="0"/>
              <a:t>w</a:t>
            </a:r>
            <a:r>
              <a:rPr lang="en-US" dirty="0" smtClean="0"/>
              <a:t>hat you need to do to be as effective as possible</a:t>
            </a:r>
          </a:p>
          <a:p>
            <a:pPr marL="514350" indent="-514350">
              <a:buAutoNum type="alphaLcPeriod"/>
            </a:pPr>
            <a:r>
              <a:rPr lang="en-US" dirty="0"/>
              <a:t>h</a:t>
            </a:r>
            <a:r>
              <a:rPr lang="en-US" dirty="0" smtClean="0"/>
              <a:t>ow the introductory time should be used</a:t>
            </a:r>
          </a:p>
          <a:p>
            <a:pPr marL="514350" indent="-514350">
              <a:buAutoNum type="alphaLcPeriod"/>
            </a:pPr>
            <a:r>
              <a:rPr lang="en-US" dirty="0"/>
              <a:t>p</a:t>
            </a:r>
            <a:r>
              <a:rPr lang="en-US" dirty="0" smtClean="0"/>
              <a:t>roblems that might occur and how you will handle them</a:t>
            </a:r>
          </a:p>
          <a:p>
            <a:pPr marL="514350" indent="-514350">
              <a:buAutoNum type="alphaLcPeriod"/>
            </a:pPr>
            <a:r>
              <a:rPr lang="en-US" dirty="0"/>
              <a:t>r</a:t>
            </a:r>
            <a:r>
              <a:rPr lang="en-US" dirty="0" smtClean="0"/>
              <a:t>oom and other preparations</a:t>
            </a:r>
          </a:p>
          <a:p>
            <a:pPr marL="514350" indent="-514350">
              <a:buAutoNum type="alphaLcPeriod"/>
            </a:pPr>
            <a:endParaRPr lang="en-US" dirty="0" smtClean="0"/>
          </a:p>
          <a:p>
            <a:pPr marL="0" indent="0">
              <a:buNone/>
            </a:pPr>
            <a:endParaRPr lang="en-US" dirty="0" smtClean="0"/>
          </a:p>
          <a:p>
            <a:pPr marL="0" indent="0">
              <a:buNone/>
            </a:pPr>
            <a:endParaRPr lang="en-US" dirty="0" smtClean="0"/>
          </a:p>
          <a:p>
            <a:pPr marL="514350" indent="-514350">
              <a:buAutoNum type="alphaLcPeriod"/>
            </a:pPr>
            <a:endParaRPr lang="en-US" dirty="0" smtClean="0"/>
          </a:p>
          <a:p>
            <a:pPr marL="0" indent="0">
              <a:buNone/>
            </a:pPr>
            <a:endParaRPr lang="en-US" dirty="0"/>
          </a:p>
        </p:txBody>
      </p:sp>
      <p:sp>
        <p:nvSpPr>
          <p:cNvPr id="4" name="TextBox 3"/>
          <p:cNvSpPr txBox="1"/>
          <p:nvPr/>
        </p:nvSpPr>
        <p:spPr>
          <a:xfrm>
            <a:off x="457200" y="6096000"/>
            <a:ext cx="2194319" cy="276999"/>
          </a:xfrm>
          <a:prstGeom prst="rect">
            <a:avLst/>
          </a:prstGeom>
          <a:noFill/>
        </p:spPr>
        <p:txBody>
          <a:bodyPr wrap="none" rtlCol="0">
            <a:spAutoFit/>
          </a:bodyPr>
          <a:lstStyle/>
          <a:p>
            <a:r>
              <a:rPr lang="en-US" sz="1200" dirty="0" smtClean="0"/>
              <a:t>Source: </a:t>
            </a:r>
            <a:r>
              <a:rPr lang="en-US" sz="1200" dirty="0" err="1" smtClean="0"/>
              <a:t>Westberg</a:t>
            </a:r>
            <a:r>
              <a:rPr lang="en-US" sz="1200" dirty="0" smtClean="0"/>
              <a:t> &amp; Jason, 1996</a:t>
            </a:r>
            <a:endParaRPr lang="en-US" sz="1200" dirty="0"/>
          </a:p>
        </p:txBody>
      </p:sp>
    </p:spTree>
    <p:extLst>
      <p:ext uri="{BB962C8B-B14F-4D97-AF65-F5344CB8AC3E}">
        <p14:creationId xmlns:p14="http://schemas.microsoft.com/office/powerpoint/2010/main" val="39701633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Essential Introductory Time </a:t>
            </a:r>
            <a:endParaRPr lang="en-US" sz="3600" b="1" dirty="0"/>
          </a:p>
        </p:txBody>
      </p:sp>
      <p:sp>
        <p:nvSpPr>
          <p:cNvPr id="3" name="Content Placeholder 2"/>
          <p:cNvSpPr>
            <a:spLocks noGrp="1"/>
          </p:cNvSpPr>
          <p:nvPr>
            <p:ph idx="1"/>
          </p:nvPr>
        </p:nvSpPr>
        <p:spPr>
          <a:xfrm>
            <a:off x="457200" y="1295400"/>
            <a:ext cx="8229600" cy="5181600"/>
          </a:xfrm>
        </p:spPr>
        <p:txBody>
          <a:bodyPr>
            <a:normAutofit fontScale="77500" lnSpcReduction="20000"/>
          </a:bodyPr>
          <a:lstStyle/>
          <a:p>
            <a:pPr marL="0" indent="0" algn="ctr">
              <a:buNone/>
            </a:pPr>
            <a:r>
              <a:rPr lang="en-US" dirty="0" smtClean="0"/>
              <a:t>Welcome! Introductions! Authentic Personal Sharing! </a:t>
            </a:r>
          </a:p>
          <a:p>
            <a:pPr marL="0" indent="0" algn="ctr">
              <a:buNone/>
            </a:pPr>
            <a:r>
              <a:rPr lang="en-US" dirty="0"/>
              <a:t>t</a:t>
            </a:r>
            <a:r>
              <a:rPr lang="en-US" dirty="0" smtClean="0"/>
              <a:t>hen…….Group Goals! Group Evaluation!</a:t>
            </a:r>
          </a:p>
          <a:p>
            <a:pPr marL="0" indent="0">
              <a:buNone/>
            </a:pPr>
            <a:endParaRPr lang="en-US" dirty="0"/>
          </a:p>
          <a:p>
            <a:pPr marL="0" indent="0">
              <a:buNone/>
            </a:pPr>
            <a:r>
              <a:rPr lang="en-US" i="1" dirty="0" smtClean="0"/>
              <a:t>….Establishes learning environment</a:t>
            </a:r>
          </a:p>
          <a:p>
            <a:pPr marL="0" indent="0">
              <a:buNone/>
            </a:pPr>
            <a:r>
              <a:rPr lang="en-US" i="1" dirty="0" smtClean="0"/>
              <a:t>….Allows learners time to get acquainted and begin to</a:t>
            </a:r>
          </a:p>
          <a:p>
            <a:pPr marL="0" indent="0">
              <a:buNone/>
            </a:pPr>
            <a:r>
              <a:rPr lang="en-US" i="1" dirty="0"/>
              <a:t> </a:t>
            </a:r>
            <a:r>
              <a:rPr lang="en-US" i="1" dirty="0" smtClean="0"/>
              <a:t>    develop trust</a:t>
            </a:r>
          </a:p>
          <a:p>
            <a:pPr marL="0" indent="0">
              <a:buNone/>
            </a:pPr>
            <a:r>
              <a:rPr lang="en-US" i="1" dirty="0" smtClean="0"/>
              <a:t>….Sets expectations for group learning</a:t>
            </a:r>
          </a:p>
          <a:p>
            <a:pPr marL="0" indent="0">
              <a:buNone/>
            </a:pPr>
            <a:r>
              <a:rPr lang="en-US" i="1" dirty="0" smtClean="0"/>
              <a:t>….Clarifies direction and purpose of group</a:t>
            </a:r>
          </a:p>
          <a:p>
            <a:pPr marL="0" indent="0">
              <a:buNone/>
            </a:pPr>
            <a:r>
              <a:rPr lang="en-US" i="1" dirty="0" smtClean="0"/>
              <a:t>….Provides opportunity to practice interaction</a:t>
            </a:r>
          </a:p>
          <a:p>
            <a:pPr marL="0" indent="0">
              <a:buNone/>
            </a:pPr>
            <a:r>
              <a:rPr lang="en-US" i="1" dirty="0" smtClean="0"/>
              <a:t>….Provides learners with a sense of ownership of their </a:t>
            </a:r>
          </a:p>
          <a:p>
            <a:pPr marL="0" indent="0">
              <a:buNone/>
            </a:pPr>
            <a:r>
              <a:rPr lang="en-US" i="1" dirty="0"/>
              <a:t> </a:t>
            </a:r>
            <a:r>
              <a:rPr lang="en-US" i="1" dirty="0" smtClean="0"/>
              <a:t>   learning</a:t>
            </a:r>
          </a:p>
          <a:p>
            <a:pPr marL="0" indent="0">
              <a:buNone/>
            </a:pPr>
            <a:r>
              <a:rPr lang="en-US" i="1" dirty="0" smtClean="0"/>
              <a:t>….Provides opportunity for immediate feedback from group, </a:t>
            </a:r>
          </a:p>
          <a:p>
            <a:pPr marL="0" indent="0">
              <a:buNone/>
            </a:pPr>
            <a:r>
              <a:rPr lang="en-US" i="1" dirty="0"/>
              <a:t> </a:t>
            </a:r>
            <a:r>
              <a:rPr lang="en-US" i="1" dirty="0" smtClean="0"/>
              <a:t>   identifying issues requiring attention </a:t>
            </a:r>
            <a:endParaRPr lang="en-US" i="1" dirty="0"/>
          </a:p>
        </p:txBody>
      </p:sp>
      <p:sp>
        <p:nvSpPr>
          <p:cNvPr id="4" name="TextBox 3"/>
          <p:cNvSpPr txBox="1"/>
          <p:nvPr/>
        </p:nvSpPr>
        <p:spPr>
          <a:xfrm>
            <a:off x="457200" y="6276201"/>
            <a:ext cx="2194319" cy="276999"/>
          </a:xfrm>
          <a:prstGeom prst="rect">
            <a:avLst/>
          </a:prstGeom>
          <a:noFill/>
        </p:spPr>
        <p:txBody>
          <a:bodyPr wrap="none" rtlCol="0">
            <a:spAutoFit/>
          </a:bodyPr>
          <a:lstStyle/>
          <a:p>
            <a:r>
              <a:rPr lang="en-US" sz="1200" dirty="0" smtClean="0"/>
              <a:t>Source: </a:t>
            </a:r>
            <a:r>
              <a:rPr lang="en-US" sz="1200" dirty="0" err="1" smtClean="0"/>
              <a:t>Westberg</a:t>
            </a:r>
            <a:r>
              <a:rPr lang="en-US" sz="1200" dirty="0" smtClean="0"/>
              <a:t> &amp; Jason, 1996</a:t>
            </a:r>
            <a:endParaRPr lang="en-US" sz="1200" dirty="0"/>
          </a:p>
        </p:txBody>
      </p:sp>
    </p:spTree>
    <p:extLst>
      <p:ext uri="{BB962C8B-B14F-4D97-AF65-F5344CB8AC3E}">
        <p14:creationId xmlns:p14="http://schemas.microsoft.com/office/powerpoint/2010/main" val="29572671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Facilitator’s Tasks</a:t>
            </a:r>
            <a:endParaRPr lang="en-US" sz="3600" b="1" dirty="0"/>
          </a:p>
        </p:txBody>
      </p:sp>
      <p:sp>
        <p:nvSpPr>
          <p:cNvPr id="3" name="Content Placeholder 2"/>
          <p:cNvSpPr>
            <a:spLocks noGrp="1"/>
          </p:cNvSpPr>
          <p:nvPr>
            <p:ph idx="1"/>
          </p:nvPr>
        </p:nvSpPr>
        <p:spPr>
          <a:xfrm>
            <a:off x="457200" y="1219200"/>
            <a:ext cx="8229600" cy="4906963"/>
          </a:xfrm>
        </p:spPr>
        <p:txBody>
          <a:bodyPr>
            <a:normAutofit/>
          </a:bodyPr>
          <a:lstStyle/>
          <a:p>
            <a:pPr marL="0" indent="0" algn="ctr">
              <a:buNone/>
            </a:pPr>
            <a:r>
              <a:rPr lang="en-US" sz="2400" i="1" dirty="0" smtClean="0"/>
              <a:t>The facilitator’s task is to increase effectiveness by improving process and structure, not  by intervening with content ….*</a:t>
            </a:r>
          </a:p>
          <a:p>
            <a:pPr marL="0" indent="0" algn="ctr">
              <a:buNone/>
            </a:pPr>
            <a:endParaRPr lang="en-US" sz="2400" i="1" dirty="0" smtClean="0"/>
          </a:p>
          <a:p>
            <a:pPr marL="0" indent="0" algn="ctr">
              <a:buNone/>
            </a:pPr>
            <a:endParaRPr lang="en-US" sz="2400" i="1" dirty="0"/>
          </a:p>
          <a:p>
            <a:pPr marL="0" indent="0" algn="ctr">
              <a:buNone/>
            </a:pPr>
            <a:r>
              <a:rPr lang="en-US" sz="2400" dirty="0" smtClean="0"/>
              <a:t>Establish group rules for effective process</a:t>
            </a:r>
          </a:p>
          <a:p>
            <a:pPr marL="0" indent="0" algn="ctr">
              <a:buNone/>
            </a:pPr>
            <a:r>
              <a:rPr lang="en-US" sz="2400" dirty="0" smtClean="0"/>
              <a:t>Identify inconsistent &amp; consistent behaviors to ground rules &amp; core values</a:t>
            </a:r>
          </a:p>
          <a:p>
            <a:pPr marL="0" indent="0" algn="ctr">
              <a:buNone/>
            </a:pPr>
            <a:r>
              <a:rPr lang="en-US" sz="2400" dirty="0" smtClean="0"/>
              <a:t>Help members learn more effective behavior</a:t>
            </a:r>
            <a:endParaRPr lang="en-US" sz="2400" dirty="0"/>
          </a:p>
        </p:txBody>
      </p:sp>
      <p:sp>
        <p:nvSpPr>
          <p:cNvPr id="4" name="TextBox 3"/>
          <p:cNvSpPr txBox="1"/>
          <p:nvPr/>
        </p:nvSpPr>
        <p:spPr>
          <a:xfrm>
            <a:off x="685800" y="6096000"/>
            <a:ext cx="1518814" cy="276999"/>
          </a:xfrm>
          <a:prstGeom prst="rect">
            <a:avLst/>
          </a:prstGeom>
          <a:noFill/>
        </p:spPr>
        <p:txBody>
          <a:bodyPr wrap="none" rtlCol="0">
            <a:spAutoFit/>
          </a:bodyPr>
          <a:lstStyle/>
          <a:p>
            <a:r>
              <a:rPr lang="en-US" sz="1200" dirty="0" smtClean="0"/>
              <a:t>*Schwartz, 2002, p. 3</a:t>
            </a:r>
            <a:endParaRPr lang="en-US" sz="1200" dirty="0"/>
          </a:p>
        </p:txBody>
      </p:sp>
    </p:spTree>
    <p:extLst>
      <p:ext uri="{BB962C8B-B14F-4D97-AF65-F5344CB8AC3E}">
        <p14:creationId xmlns:p14="http://schemas.microsoft.com/office/powerpoint/2010/main" val="2901847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Session Facilitation Outline</a:t>
            </a:r>
            <a:endParaRPr lang="en-US" sz="3600" b="1" dirty="0"/>
          </a:p>
        </p:txBody>
      </p:sp>
      <p:sp>
        <p:nvSpPr>
          <p:cNvPr id="3" name="Content Placeholder 2"/>
          <p:cNvSpPr>
            <a:spLocks noGrp="1"/>
          </p:cNvSpPr>
          <p:nvPr>
            <p:ph idx="1"/>
          </p:nvPr>
        </p:nvSpPr>
        <p:spPr>
          <a:xfrm>
            <a:off x="457200" y="1341437"/>
            <a:ext cx="8229600" cy="4525963"/>
          </a:xfrm>
        </p:spPr>
        <p:txBody>
          <a:bodyPr>
            <a:normAutofit fontScale="62500" lnSpcReduction="20000"/>
          </a:bodyPr>
          <a:lstStyle/>
          <a:p>
            <a:pPr marL="0" indent="0">
              <a:buNone/>
            </a:pPr>
            <a:r>
              <a:rPr lang="en-US" dirty="0" smtClean="0"/>
              <a:t>Check in: How are they doing? Any reflections?</a:t>
            </a:r>
          </a:p>
          <a:p>
            <a:pPr marL="0" indent="0">
              <a:buNone/>
            </a:pPr>
            <a:r>
              <a:rPr lang="en-US" dirty="0" smtClean="0"/>
              <a:t>Set goals for the session</a:t>
            </a:r>
          </a:p>
          <a:p>
            <a:pPr marL="0" indent="0">
              <a:buNone/>
            </a:pPr>
            <a:r>
              <a:rPr lang="en-US" dirty="0" smtClean="0"/>
              <a:t>Explain the value of activities</a:t>
            </a:r>
          </a:p>
          <a:p>
            <a:pPr marL="0" indent="0">
              <a:buNone/>
            </a:pPr>
            <a:r>
              <a:rPr lang="en-US" dirty="0" smtClean="0"/>
              <a:t>Discuss roles and responsibilities</a:t>
            </a:r>
          </a:p>
          <a:p>
            <a:pPr marL="0" indent="0">
              <a:buNone/>
            </a:pPr>
            <a:r>
              <a:rPr lang="en-US" dirty="0" smtClean="0"/>
              <a:t>Develop ground rules: Conditions that will help learning</a:t>
            </a:r>
          </a:p>
          <a:p>
            <a:pPr marL="0" indent="0">
              <a:buNone/>
            </a:pPr>
            <a:r>
              <a:rPr lang="en-US" dirty="0" smtClean="0"/>
              <a:t>Start with what most interests the learner</a:t>
            </a:r>
          </a:p>
          <a:p>
            <a:pPr marL="0" indent="0">
              <a:buNone/>
            </a:pPr>
            <a:endParaRPr lang="en-US" dirty="0"/>
          </a:p>
          <a:p>
            <a:pPr marL="0" indent="0">
              <a:buNone/>
            </a:pPr>
            <a:r>
              <a:rPr lang="en-US" dirty="0" smtClean="0"/>
              <a:t>Facilitate the flow: Ask questions, keep group focused, help transition</a:t>
            </a:r>
          </a:p>
          <a:p>
            <a:pPr marL="0" indent="0">
              <a:buNone/>
            </a:pPr>
            <a:r>
              <a:rPr lang="en-US" dirty="0" smtClean="0"/>
              <a:t>Observe the learners’ behaviors: Encourage, provide constructive feedback</a:t>
            </a:r>
          </a:p>
          <a:p>
            <a:pPr marL="0" indent="0">
              <a:buNone/>
            </a:pPr>
            <a:r>
              <a:rPr lang="en-US" dirty="0" smtClean="0"/>
              <a:t>Deal with and negative behaviors</a:t>
            </a:r>
          </a:p>
          <a:p>
            <a:pPr marL="0" indent="0">
              <a:buNone/>
            </a:pPr>
            <a:r>
              <a:rPr lang="en-US" dirty="0" smtClean="0"/>
              <a:t>Deal with disagreements</a:t>
            </a:r>
          </a:p>
          <a:p>
            <a:pPr marL="0" indent="0">
              <a:buNone/>
            </a:pPr>
            <a:endParaRPr lang="en-US" dirty="0"/>
          </a:p>
          <a:p>
            <a:pPr marL="0" indent="0">
              <a:buNone/>
            </a:pPr>
            <a:r>
              <a:rPr lang="en-US" dirty="0" smtClean="0"/>
              <a:t>Summarize</a:t>
            </a:r>
          </a:p>
          <a:p>
            <a:pPr marL="0" indent="0">
              <a:buNone/>
            </a:pPr>
            <a:r>
              <a:rPr lang="en-US" dirty="0" smtClean="0"/>
              <a:t>Reflect individually and as a group….on content and process.</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4253974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8600"/>
            <a:ext cx="8229600" cy="1143000"/>
          </a:xfrm>
        </p:spPr>
        <p:txBody>
          <a:bodyPr>
            <a:noAutofit/>
          </a:bodyPr>
          <a:lstStyle/>
          <a:p>
            <a:r>
              <a:rPr lang="en-US" sz="3600" b="1" dirty="0" smtClean="0"/>
              <a:t>Design Features to Maximize Learner Involvement and Group Effectiveness</a:t>
            </a:r>
            <a:endParaRPr lang="en-US" sz="3600" b="1" dirty="0"/>
          </a:p>
        </p:txBody>
      </p:sp>
      <p:sp>
        <p:nvSpPr>
          <p:cNvPr id="7" name="Content Placeholder 6"/>
          <p:cNvSpPr>
            <a:spLocks noGrp="1"/>
          </p:cNvSpPr>
          <p:nvPr>
            <p:ph idx="1"/>
          </p:nvPr>
        </p:nvSpPr>
        <p:spPr>
          <a:xfrm>
            <a:off x="457200" y="1371600"/>
            <a:ext cx="8229600" cy="4754563"/>
          </a:xfrm>
        </p:spPr>
        <p:txBody>
          <a:bodyPr>
            <a:normAutofit lnSpcReduction="10000"/>
          </a:bodyPr>
          <a:lstStyle/>
          <a:p>
            <a:pPr marL="0" indent="0" algn="ctr">
              <a:buNone/>
            </a:pPr>
            <a:r>
              <a:rPr lang="en-US" sz="2800" b="1" dirty="0" smtClean="0"/>
              <a:t>Prior to Group Discussions</a:t>
            </a:r>
          </a:p>
          <a:p>
            <a:pPr marL="0" indent="0">
              <a:buNone/>
            </a:pPr>
            <a:r>
              <a:rPr lang="en-US" sz="2400" i="1" dirty="0" smtClean="0"/>
              <a:t>All work on the same assignment but use the content concepts to make a specific, individual choice (promotes individual accountability)</a:t>
            </a:r>
          </a:p>
          <a:p>
            <a:pPr marL="0" indent="0" algn="ctr">
              <a:buNone/>
            </a:pPr>
            <a:r>
              <a:rPr lang="en-US" sz="2800" b="1" dirty="0" smtClean="0"/>
              <a:t>During Discussions WITHIN Groups</a:t>
            </a:r>
          </a:p>
          <a:p>
            <a:pPr marL="0" indent="0">
              <a:buNone/>
            </a:pPr>
            <a:r>
              <a:rPr lang="en-US" sz="2400" i="1" dirty="0" smtClean="0"/>
              <a:t>Share members’ individual choices and reach consensus.</a:t>
            </a:r>
          </a:p>
          <a:p>
            <a:pPr marL="0" indent="0">
              <a:buNone/>
            </a:pPr>
            <a:r>
              <a:rPr lang="en-US" sz="2400" i="1" dirty="0" smtClean="0"/>
              <a:t>Focus the discussion on “why” or “how” (promotes understanding vs. an “answer”)</a:t>
            </a:r>
          </a:p>
          <a:p>
            <a:pPr marL="0" indent="0" algn="ctr">
              <a:buNone/>
            </a:pPr>
            <a:r>
              <a:rPr lang="en-US" sz="2800" b="1" dirty="0" smtClean="0"/>
              <a:t>During Discussion BETWEEN Groups</a:t>
            </a:r>
          </a:p>
          <a:p>
            <a:pPr marL="0" indent="0">
              <a:buNone/>
            </a:pPr>
            <a:r>
              <a:rPr lang="en-US" sz="2400" i="1" dirty="0" smtClean="0"/>
              <a:t>Report out simultaneously. Digest entire set of “reports” before beginning discussion (values all)</a:t>
            </a:r>
          </a:p>
          <a:p>
            <a:pPr marL="0" indent="0">
              <a:buNone/>
            </a:pPr>
            <a:r>
              <a:rPr lang="en-US" sz="2400" i="1" dirty="0"/>
              <a:t>Focus the discussion on “why” or “how”</a:t>
            </a:r>
          </a:p>
        </p:txBody>
      </p:sp>
      <p:sp>
        <p:nvSpPr>
          <p:cNvPr id="8" name="TextBox 7"/>
          <p:cNvSpPr txBox="1"/>
          <p:nvPr/>
        </p:nvSpPr>
        <p:spPr>
          <a:xfrm>
            <a:off x="457200" y="6096000"/>
            <a:ext cx="2692084" cy="276999"/>
          </a:xfrm>
          <a:prstGeom prst="rect">
            <a:avLst/>
          </a:prstGeom>
          <a:noFill/>
        </p:spPr>
        <p:txBody>
          <a:bodyPr wrap="none" rtlCol="0">
            <a:spAutoFit/>
          </a:bodyPr>
          <a:lstStyle/>
          <a:p>
            <a:r>
              <a:rPr lang="en-US" sz="1200" dirty="0" smtClean="0"/>
              <a:t>Source: </a:t>
            </a:r>
            <a:r>
              <a:rPr lang="en-US" sz="1200" dirty="0" err="1" smtClean="0"/>
              <a:t>Michaelsen</a:t>
            </a:r>
            <a:r>
              <a:rPr lang="en-US" sz="1200" dirty="0" smtClean="0"/>
              <a:t>, Knight &amp; Fink, 2004</a:t>
            </a:r>
            <a:endParaRPr lang="en-US" sz="1200" dirty="0"/>
          </a:p>
        </p:txBody>
      </p:sp>
    </p:spTree>
    <p:extLst>
      <p:ext uri="{BB962C8B-B14F-4D97-AF65-F5344CB8AC3E}">
        <p14:creationId xmlns:p14="http://schemas.microsoft.com/office/powerpoint/2010/main" val="2303298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Learning Behaviors in Groups</a:t>
            </a:r>
            <a:endParaRPr lang="en-US" sz="3600" b="1" dirty="0"/>
          </a:p>
        </p:txBody>
      </p:sp>
      <p:sp>
        <p:nvSpPr>
          <p:cNvPr id="3" name="Content Placeholder 2"/>
          <p:cNvSpPr>
            <a:spLocks noGrp="1"/>
          </p:cNvSpPr>
          <p:nvPr>
            <p:ph idx="1"/>
          </p:nvPr>
        </p:nvSpPr>
        <p:spPr/>
        <p:txBody>
          <a:bodyPr>
            <a:normAutofit lnSpcReduction="10000"/>
          </a:bodyPr>
          <a:lstStyle/>
          <a:p>
            <a:pPr marL="0" indent="0">
              <a:buNone/>
            </a:pPr>
            <a:r>
              <a:rPr lang="en-US" sz="2800" b="1" dirty="0" smtClean="0"/>
              <a:t>Unilateral Control--------------------------Mutual Learning</a:t>
            </a:r>
          </a:p>
          <a:p>
            <a:pPr marL="0" indent="0">
              <a:buNone/>
            </a:pPr>
            <a:endParaRPr lang="en-US" sz="2800" dirty="0"/>
          </a:p>
          <a:p>
            <a:pPr marL="0" indent="0">
              <a:buNone/>
            </a:pPr>
            <a:r>
              <a:rPr lang="en-US" sz="2400" dirty="0" smtClean="0"/>
              <a:t>Are discussion and dialogue being facilitated? </a:t>
            </a:r>
          </a:p>
          <a:p>
            <a:pPr marL="0" indent="0">
              <a:buNone/>
            </a:pPr>
            <a:r>
              <a:rPr lang="en-US" sz="2400" dirty="0" smtClean="0"/>
              <a:t>	listening, rephrasing, building, questioning</a:t>
            </a:r>
          </a:p>
          <a:p>
            <a:pPr marL="0" indent="0">
              <a:buNone/>
            </a:pPr>
            <a:r>
              <a:rPr lang="en-US" sz="2400" dirty="0" smtClean="0"/>
              <a:t>Are negative behaviors taking place? </a:t>
            </a:r>
          </a:p>
          <a:p>
            <a:pPr marL="0" indent="0">
              <a:buNone/>
            </a:pPr>
            <a:r>
              <a:rPr lang="en-US" sz="2400" dirty="0"/>
              <a:t>	</a:t>
            </a:r>
            <a:r>
              <a:rPr lang="en-US" sz="2400" dirty="0" smtClean="0"/>
              <a:t>tardiness, digressions, side conversations</a:t>
            </a:r>
          </a:p>
          <a:p>
            <a:pPr marL="0" indent="0">
              <a:buNone/>
            </a:pPr>
            <a:r>
              <a:rPr lang="en-US" sz="2400" dirty="0" smtClean="0"/>
              <a:t>Are individuals playing routine roles over time?</a:t>
            </a:r>
          </a:p>
          <a:p>
            <a:pPr marL="0" indent="0">
              <a:buNone/>
            </a:pPr>
            <a:r>
              <a:rPr lang="en-US" sz="2400" dirty="0" smtClean="0"/>
              <a:t>Are some “socially loafing”? Why?</a:t>
            </a:r>
          </a:p>
          <a:p>
            <a:pPr marL="0" indent="0">
              <a:buNone/>
            </a:pPr>
            <a:r>
              <a:rPr lang="en-US" sz="2400" dirty="0" smtClean="0"/>
              <a:t>What non-</a:t>
            </a:r>
            <a:r>
              <a:rPr lang="en-US" sz="2400" dirty="0" err="1" smtClean="0"/>
              <a:t>verbals</a:t>
            </a:r>
            <a:r>
              <a:rPr lang="en-US" sz="2400" dirty="0" smtClean="0"/>
              <a:t> are occurring?</a:t>
            </a:r>
          </a:p>
          <a:p>
            <a:pPr marL="0" indent="0">
              <a:buNone/>
            </a:pPr>
            <a:r>
              <a:rPr lang="en-US" sz="2400" dirty="0" smtClean="0"/>
              <a:t>How is the group evolving?</a:t>
            </a:r>
            <a:endParaRPr lang="en-US" sz="2400" dirty="0"/>
          </a:p>
        </p:txBody>
      </p:sp>
      <p:sp>
        <p:nvSpPr>
          <p:cNvPr id="4" name="TextBox 3"/>
          <p:cNvSpPr txBox="1"/>
          <p:nvPr/>
        </p:nvSpPr>
        <p:spPr>
          <a:xfrm>
            <a:off x="457200" y="6096000"/>
            <a:ext cx="1638397" cy="276999"/>
          </a:xfrm>
          <a:prstGeom prst="rect">
            <a:avLst/>
          </a:prstGeom>
          <a:noFill/>
        </p:spPr>
        <p:txBody>
          <a:bodyPr wrap="none" rtlCol="0">
            <a:spAutoFit/>
          </a:bodyPr>
          <a:lstStyle/>
          <a:p>
            <a:r>
              <a:rPr lang="en-US" sz="1200" dirty="0" smtClean="0"/>
              <a:t>Source: Schwartz, 2002</a:t>
            </a:r>
            <a:endParaRPr lang="en-US" sz="1200" dirty="0"/>
          </a:p>
        </p:txBody>
      </p:sp>
    </p:spTree>
    <p:extLst>
      <p:ext uri="{BB962C8B-B14F-4D97-AF65-F5344CB8AC3E}">
        <p14:creationId xmlns:p14="http://schemas.microsoft.com/office/powerpoint/2010/main" val="39994421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t>Dealing with Negative Group Behaviors……</a:t>
            </a:r>
            <a:endParaRPr lang="en-US" sz="3600" b="1" dirty="0"/>
          </a:p>
        </p:txBody>
      </p:sp>
      <p:sp>
        <p:nvSpPr>
          <p:cNvPr id="5" name="Content Placeholder 4"/>
          <p:cNvSpPr>
            <a:spLocks noGrp="1"/>
          </p:cNvSpPr>
          <p:nvPr>
            <p:ph idx="1"/>
          </p:nvPr>
        </p:nvSpPr>
        <p:spPr>
          <a:xfrm>
            <a:off x="457200" y="1447800"/>
            <a:ext cx="8229600" cy="4678363"/>
          </a:xfrm>
          <a:ln w="12700">
            <a:solidFill>
              <a:schemeClr val="tx1"/>
            </a:solidFill>
          </a:ln>
        </p:spPr>
        <p:txBody>
          <a:bodyPr>
            <a:normAutofit fontScale="85000" lnSpcReduction="10000"/>
          </a:bodyPr>
          <a:lstStyle/>
          <a:p>
            <a:r>
              <a:rPr lang="en-US" dirty="0" smtClean="0"/>
              <a:t>Use a macro intervention before a micro one:</a:t>
            </a:r>
          </a:p>
          <a:p>
            <a:pPr marL="0" indent="0">
              <a:buNone/>
            </a:pPr>
            <a:r>
              <a:rPr lang="en-US" sz="2800" i="1" dirty="0" smtClean="0"/>
              <a:t>I want to check to see if the conversation is on track…how are the comments being made related to topic X?</a:t>
            </a:r>
          </a:p>
          <a:p>
            <a:r>
              <a:rPr lang="en-US" dirty="0" smtClean="0"/>
              <a:t>Ask the group to self-assess by describing the behavior:</a:t>
            </a:r>
          </a:p>
          <a:p>
            <a:pPr marL="0" indent="0">
              <a:buNone/>
            </a:pPr>
            <a:r>
              <a:rPr lang="en-US" sz="2800" i="1" dirty="0" smtClean="0"/>
              <a:t>Mary is trying to talk for 3x times already…what might be going on?</a:t>
            </a:r>
          </a:p>
          <a:p>
            <a:r>
              <a:rPr lang="en-US" dirty="0" smtClean="0"/>
              <a:t>Help the group change their behavior:</a:t>
            </a:r>
          </a:p>
          <a:p>
            <a:pPr marL="0" indent="0">
              <a:buNone/>
            </a:pPr>
            <a:r>
              <a:rPr lang="en-US" sz="2800" i="1" dirty="0" smtClean="0"/>
              <a:t>What can you do to make sure you are adhering to your ground rules about listening to one another?</a:t>
            </a:r>
          </a:p>
          <a:p>
            <a:r>
              <a:rPr lang="en-US" i="1" dirty="0" smtClean="0"/>
              <a:t>Reinforce positive behaviors:</a:t>
            </a:r>
          </a:p>
          <a:p>
            <a:pPr marL="0" indent="0">
              <a:buNone/>
            </a:pPr>
            <a:r>
              <a:rPr lang="en-US" sz="2800" i="1" dirty="0" smtClean="0"/>
              <a:t>That was a great way of building on previous comments.</a:t>
            </a:r>
            <a:endParaRPr lang="en-US" sz="2800" i="1" dirty="0"/>
          </a:p>
        </p:txBody>
      </p:sp>
      <p:sp>
        <p:nvSpPr>
          <p:cNvPr id="4" name="TextBox 3"/>
          <p:cNvSpPr txBox="1"/>
          <p:nvPr/>
        </p:nvSpPr>
        <p:spPr>
          <a:xfrm>
            <a:off x="457200" y="6200001"/>
            <a:ext cx="1638397" cy="276999"/>
          </a:xfrm>
          <a:prstGeom prst="rect">
            <a:avLst/>
          </a:prstGeom>
          <a:noFill/>
        </p:spPr>
        <p:txBody>
          <a:bodyPr wrap="none" rtlCol="0">
            <a:spAutoFit/>
          </a:bodyPr>
          <a:lstStyle/>
          <a:p>
            <a:r>
              <a:rPr lang="en-US" sz="1200" dirty="0" smtClean="0"/>
              <a:t>Source: Schwartz, 2002</a:t>
            </a:r>
            <a:endParaRPr lang="en-US" sz="1200" dirty="0"/>
          </a:p>
        </p:txBody>
      </p:sp>
    </p:spTree>
    <p:extLst>
      <p:ext uri="{BB962C8B-B14F-4D97-AF65-F5344CB8AC3E}">
        <p14:creationId xmlns:p14="http://schemas.microsoft.com/office/powerpoint/2010/main" val="36058303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t>Dealing with Negative Individual Behaviors……</a:t>
            </a:r>
            <a:endParaRPr lang="en-US" sz="3600" b="1" dirty="0"/>
          </a:p>
        </p:txBody>
      </p:sp>
      <p:sp>
        <p:nvSpPr>
          <p:cNvPr id="5" name="Content Placeholder 4"/>
          <p:cNvSpPr>
            <a:spLocks noGrp="1"/>
          </p:cNvSpPr>
          <p:nvPr>
            <p:ph idx="1"/>
          </p:nvPr>
        </p:nvSpPr>
        <p:spPr>
          <a:xfrm>
            <a:off x="457200" y="1447800"/>
            <a:ext cx="8229600" cy="4678363"/>
          </a:xfrm>
          <a:ln w="12700">
            <a:solidFill>
              <a:schemeClr val="tx1"/>
            </a:solidFill>
          </a:ln>
        </p:spPr>
        <p:txBody>
          <a:bodyPr>
            <a:normAutofit fontScale="92500" lnSpcReduction="10000"/>
          </a:bodyPr>
          <a:lstStyle/>
          <a:p>
            <a:pPr marL="0" indent="0">
              <a:buNone/>
            </a:pPr>
            <a:r>
              <a:rPr lang="en-US" sz="2800" dirty="0" smtClean="0"/>
              <a:t>Intervene in stages:</a:t>
            </a:r>
          </a:p>
          <a:p>
            <a:pPr marL="514350" indent="-514350">
              <a:buAutoNum type="arabicPeriod"/>
            </a:pPr>
            <a:r>
              <a:rPr lang="en-US" sz="2800" dirty="0" smtClean="0"/>
              <a:t>Catch their eye</a:t>
            </a:r>
            <a:endParaRPr lang="en-US" sz="2800" i="1" dirty="0" smtClean="0"/>
          </a:p>
          <a:p>
            <a:pPr marL="514350" indent="-514350">
              <a:buAutoNum type="arabicPeriod"/>
            </a:pPr>
            <a:r>
              <a:rPr lang="en-US" sz="2800" dirty="0" smtClean="0"/>
              <a:t>Provide nonverbal feedback </a:t>
            </a:r>
          </a:p>
          <a:p>
            <a:pPr marL="0" indent="0">
              <a:buNone/>
            </a:pPr>
            <a:r>
              <a:rPr lang="en-US" sz="2600" i="1" dirty="0" smtClean="0"/>
              <a:t>Raised brow</a:t>
            </a:r>
          </a:p>
          <a:p>
            <a:pPr marL="0" indent="0">
              <a:buNone/>
            </a:pPr>
            <a:r>
              <a:rPr lang="en-US" sz="2800" dirty="0" smtClean="0"/>
              <a:t>3. Offer a reminder of relevant ground rules</a:t>
            </a:r>
          </a:p>
          <a:p>
            <a:pPr marL="0" indent="0">
              <a:buNone/>
            </a:pPr>
            <a:r>
              <a:rPr lang="en-US" sz="2600" i="1" dirty="0" smtClean="0"/>
              <a:t>GR #3 asks for side conversations to be avoided.</a:t>
            </a:r>
          </a:p>
          <a:p>
            <a:pPr marL="0" indent="0">
              <a:buNone/>
            </a:pPr>
            <a:r>
              <a:rPr lang="en-US" sz="2800" dirty="0" smtClean="0"/>
              <a:t>4. Offer a verbal description of what you are observing</a:t>
            </a:r>
          </a:p>
          <a:p>
            <a:pPr marL="0" indent="0">
              <a:buNone/>
            </a:pPr>
            <a:r>
              <a:rPr lang="en-US" sz="2600" i="1" dirty="0" smtClean="0"/>
              <a:t>I am observing a lot of side chatter…what is going on?</a:t>
            </a:r>
          </a:p>
          <a:p>
            <a:pPr marL="0" indent="0">
              <a:buNone/>
            </a:pPr>
            <a:r>
              <a:rPr lang="en-US" sz="2800" dirty="0" smtClean="0"/>
              <a:t>5. Describe your own reaction</a:t>
            </a:r>
          </a:p>
          <a:p>
            <a:pPr marL="0" indent="0">
              <a:buNone/>
            </a:pPr>
            <a:r>
              <a:rPr lang="en-US" sz="2600" i="1" dirty="0" smtClean="0"/>
              <a:t>When you do not listen to the person speaking it makes me think you do not value them as a co-learner.</a:t>
            </a:r>
            <a:endParaRPr lang="en-US" sz="2600" i="1" dirty="0"/>
          </a:p>
        </p:txBody>
      </p:sp>
      <p:sp>
        <p:nvSpPr>
          <p:cNvPr id="4" name="TextBox 3"/>
          <p:cNvSpPr txBox="1"/>
          <p:nvPr/>
        </p:nvSpPr>
        <p:spPr>
          <a:xfrm>
            <a:off x="457200" y="6276201"/>
            <a:ext cx="1638397" cy="276999"/>
          </a:xfrm>
          <a:prstGeom prst="rect">
            <a:avLst/>
          </a:prstGeom>
          <a:noFill/>
        </p:spPr>
        <p:txBody>
          <a:bodyPr wrap="none" rtlCol="0">
            <a:spAutoFit/>
          </a:bodyPr>
          <a:lstStyle/>
          <a:p>
            <a:r>
              <a:rPr lang="en-US" sz="1200" dirty="0" smtClean="0"/>
              <a:t>Source: Schwartz, 2002</a:t>
            </a:r>
            <a:endParaRPr lang="en-US" sz="1200" dirty="0"/>
          </a:p>
        </p:txBody>
      </p:sp>
    </p:spTree>
    <p:extLst>
      <p:ext uri="{BB962C8B-B14F-4D97-AF65-F5344CB8AC3E}">
        <p14:creationId xmlns:p14="http://schemas.microsoft.com/office/powerpoint/2010/main" val="14660922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Dealing with Emotions……</a:t>
            </a:r>
            <a:endParaRPr lang="en-US" sz="3600" b="1" dirty="0"/>
          </a:p>
        </p:txBody>
      </p:sp>
      <p:sp>
        <p:nvSpPr>
          <p:cNvPr id="5" name="Content Placeholder 4"/>
          <p:cNvSpPr>
            <a:spLocks noGrp="1"/>
          </p:cNvSpPr>
          <p:nvPr>
            <p:ph idx="1"/>
          </p:nvPr>
        </p:nvSpPr>
        <p:spPr>
          <a:xfrm>
            <a:off x="457200" y="1447800"/>
            <a:ext cx="8229600" cy="4678363"/>
          </a:xfrm>
          <a:ln w="12700">
            <a:solidFill>
              <a:schemeClr val="tx1"/>
            </a:solidFill>
          </a:ln>
        </p:spPr>
        <p:txBody>
          <a:bodyPr>
            <a:normAutofit fontScale="70000" lnSpcReduction="20000"/>
          </a:bodyPr>
          <a:lstStyle/>
          <a:p>
            <a:r>
              <a:rPr lang="en-US" sz="3500" dirty="0" smtClean="0"/>
              <a:t>First, observe, don’t infer:</a:t>
            </a:r>
          </a:p>
          <a:p>
            <a:pPr marL="0" indent="0">
              <a:buNone/>
            </a:pPr>
            <a:r>
              <a:rPr lang="en-US" sz="2800" i="1" dirty="0" smtClean="0"/>
              <a:t>Your face is red and you’ve pushed away from the table (vs. you are angry) </a:t>
            </a:r>
          </a:p>
          <a:p>
            <a:r>
              <a:rPr lang="en-US" sz="3500" dirty="0" smtClean="0"/>
              <a:t>Test inferences:</a:t>
            </a:r>
          </a:p>
          <a:p>
            <a:pPr marL="0" indent="0">
              <a:buNone/>
            </a:pPr>
            <a:r>
              <a:rPr lang="en-US" sz="2800" i="1" dirty="0" smtClean="0"/>
              <a:t>I am inferring you do not want to do things X way because you don’t think it will help you…is my inference correct? (vs. You do not like X)</a:t>
            </a:r>
          </a:p>
          <a:p>
            <a:r>
              <a:rPr lang="en-US" sz="3500" i="1" dirty="0" smtClean="0"/>
              <a:t>Explain how behavior is problematic:</a:t>
            </a:r>
          </a:p>
          <a:p>
            <a:pPr marL="0" indent="0">
              <a:buNone/>
            </a:pPr>
            <a:r>
              <a:rPr lang="en-US" sz="2800" i="1" dirty="0" smtClean="0"/>
              <a:t>I am inferring you think this some other way of approaching this is better? Is that correct? I am asking because if this is the case, then what we have planned will not work.</a:t>
            </a:r>
          </a:p>
          <a:p>
            <a:r>
              <a:rPr lang="en-US" sz="3500" dirty="0" smtClean="0"/>
              <a:t>Expect disagreement with you:</a:t>
            </a:r>
          </a:p>
          <a:p>
            <a:pPr marL="0" indent="0">
              <a:buNone/>
            </a:pPr>
            <a:r>
              <a:rPr lang="en-US" sz="2800" i="1" dirty="0" smtClean="0"/>
              <a:t>Tell me what I missed. </a:t>
            </a:r>
          </a:p>
          <a:p>
            <a:r>
              <a:rPr lang="en-US" sz="3500" dirty="0" smtClean="0"/>
              <a:t>Ask for repetition:</a:t>
            </a:r>
          </a:p>
          <a:p>
            <a:pPr marL="0" indent="0">
              <a:buNone/>
            </a:pPr>
            <a:r>
              <a:rPr lang="en-US" sz="2800" i="1" dirty="0" smtClean="0"/>
              <a:t>Tell me what you said again because I want to follow up.</a:t>
            </a:r>
          </a:p>
        </p:txBody>
      </p:sp>
      <p:sp>
        <p:nvSpPr>
          <p:cNvPr id="4" name="TextBox 3"/>
          <p:cNvSpPr txBox="1"/>
          <p:nvPr/>
        </p:nvSpPr>
        <p:spPr>
          <a:xfrm>
            <a:off x="457200" y="6276201"/>
            <a:ext cx="1638397" cy="276999"/>
          </a:xfrm>
          <a:prstGeom prst="rect">
            <a:avLst/>
          </a:prstGeom>
          <a:noFill/>
        </p:spPr>
        <p:txBody>
          <a:bodyPr wrap="none" rtlCol="0">
            <a:spAutoFit/>
          </a:bodyPr>
          <a:lstStyle/>
          <a:p>
            <a:r>
              <a:rPr lang="en-US" sz="1200" dirty="0" smtClean="0"/>
              <a:t>Source: Schwartz, 2002</a:t>
            </a:r>
            <a:endParaRPr lang="en-US" sz="1200" dirty="0"/>
          </a:p>
        </p:txBody>
      </p:sp>
    </p:spTree>
    <p:extLst>
      <p:ext uri="{BB962C8B-B14F-4D97-AF65-F5344CB8AC3E}">
        <p14:creationId xmlns:p14="http://schemas.microsoft.com/office/powerpoint/2010/main" val="33621766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t>Questions to Promote Dialogue</a:t>
            </a:r>
            <a:endParaRPr lang="en-US" sz="3600" b="1" dirty="0"/>
          </a:p>
        </p:txBody>
      </p:sp>
      <p:sp>
        <p:nvSpPr>
          <p:cNvPr id="9" name="Content Placeholder 8"/>
          <p:cNvSpPr>
            <a:spLocks noGrp="1"/>
          </p:cNvSpPr>
          <p:nvPr>
            <p:ph idx="1"/>
          </p:nvPr>
        </p:nvSpPr>
        <p:spPr>
          <a:xfrm>
            <a:off x="457200" y="1295400"/>
            <a:ext cx="8229600" cy="4830763"/>
          </a:xfrm>
        </p:spPr>
        <p:txBody>
          <a:bodyPr>
            <a:normAutofit fontScale="40000" lnSpcReduction="20000"/>
          </a:bodyPr>
          <a:lstStyle/>
          <a:p>
            <a:r>
              <a:rPr lang="en-US" sz="5000" dirty="0" smtClean="0"/>
              <a:t>Can someone summarize the main points?</a:t>
            </a:r>
          </a:p>
          <a:p>
            <a:r>
              <a:rPr lang="en-US" sz="5000" dirty="0" smtClean="0"/>
              <a:t>What do you think about (point #1)?</a:t>
            </a:r>
          </a:p>
          <a:p>
            <a:r>
              <a:rPr lang="en-US" sz="5000" dirty="0" smtClean="0"/>
              <a:t>What would you do and why?</a:t>
            </a:r>
          </a:p>
          <a:p>
            <a:r>
              <a:rPr lang="en-US" sz="5000" dirty="0" smtClean="0"/>
              <a:t>Can you share how you came to that conclusion?</a:t>
            </a:r>
          </a:p>
          <a:p>
            <a:r>
              <a:rPr lang="en-US" sz="5000" dirty="0" smtClean="0"/>
              <a:t>Can we have some other points of view?</a:t>
            </a:r>
          </a:p>
          <a:p>
            <a:r>
              <a:rPr lang="en-US" sz="5000" dirty="0" smtClean="0"/>
              <a:t>No one has said this (unspoken point of view). What do you think? </a:t>
            </a:r>
          </a:p>
          <a:p>
            <a:r>
              <a:rPr lang="en-US" sz="5000" dirty="0" smtClean="0"/>
              <a:t>How can we explain the variance in responses?</a:t>
            </a:r>
          </a:p>
          <a:p>
            <a:r>
              <a:rPr lang="en-US" sz="5000" dirty="0" smtClean="0"/>
              <a:t>How does this connect to what we said earlier about that?</a:t>
            </a:r>
          </a:p>
          <a:p>
            <a:r>
              <a:rPr lang="en-US" sz="5000" dirty="0" smtClean="0"/>
              <a:t>How does this make you feel?</a:t>
            </a:r>
          </a:p>
          <a:p>
            <a:r>
              <a:rPr lang="en-US" sz="5000" dirty="0" smtClean="0"/>
              <a:t>What were each of you thinking when?</a:t>
            </a:r>
          </a:p>
          <a:p>
            <a:r>
              <a:rPr lang="en-US" sz="5000" dirty="0" smtClean="0"/>
              <a:t>What is it about X that makes it a good solution?</a:t>
            </a:r>
          </a:p>
          <a:p>
            <a:r>
              <a:rPr lang="en-US" sz="5000" dirty="0" smtClean="0"/>
              <a:t>What assumptions are we making? </a:t>
            </a:r>
            <a:endParaRPr lang="en-US" dirty="0"/>
          </a:p>
          <a:p>
            <a:r>
              <a:rPr lang="en-US" sz="5000" dirty="0" smtClean="0"/>
              <a:t>Some people think these groups are just an opportunity to prove you read the material…do you think this is true? </a:t>
            </a:r>
          </a:p>
          <a:p>
            <a:r>
              <a:rPr lang="en-US" sz="5000" dirty="0" smtClean="0"/>
              <a:t>What are your thoughts about continuing this discussion or moving to the next topic?</a:t>
            </a:r>
            <a:endParaRPr lang="en-US" sz="5000" dirty="0"/>
          </a:p>
        </p:txBody>
      </p:sp>
      <p:sp>
        <p:nvSpPr>
          <p:cNvPr id="4" name="TextBox 3"/>
          <p:cNvSpPr txBox="1"/>
          <p:nvPr/>
        </p:nvSpPr>
        <p:spPr>
          <a:xfrm>
            <a:off x="457200" y="6096000"/>
            <a:ext cx="3222292" cy="276999"/>
          </a:xfrm>
          <a:prstGeom prst="rect">
            <a:avLst/>
          </a:prstGeom>
          <a:noFill/>
        </p:spPr>
        <p:txBody>
          <a:bodyPr wrap="none" rtlCol="0">
            <a:spAutoFit/>
          </a:bodyPr>
          <a:lstStyle/>
          <a:p>
            <a:r>
              <a:rPr lang="en-US" sz="1200" dirty="0" smtClean="0"/>
              <a:t>Source: Schwartz, 2002; </a:t>
            </a:r>
            <a:r>
              <a:rPr lang="en-US" sz="1200" dirty="0" err="1" smtClean="0"/>
              <a:t>Westberg</a:t>
            </a:r>
            <a:r>
              <a:rPr lang="en-US" sz="1200" dirty="0" smtClean="0"/>
              <a:t> &amp; Jason, 1996</a:t>
            </a:r>
            <a:endParaRPr lang="en-US" sz="1200" dirty="0"/>
          </a:p>
        </p:txBody>
      </p:sp>
    </p:spTree>
    <p:extLst>
      <p:ext uri="{BB962C8B-B14F-4D97-AF65-F5344CB8AC3E}">
        <p14:creationId xmlns:p14="http://schemas.microsoft.com/office/powerpoint/2010/main" val="9193576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Co-Facilitation</a:t>
            </a:r>
            <a:endParaRPr lang="en-US" sz="3600" b="1" dirty="0"/>
          </a:p>
        </p:txBody>
      </p:sp>
      <p:sp>
        <p:nvSpPr>
          <p:cNvPr id="7" name="Content Placeholder 6"/>
          <p:cNvSpPr>
            <a:spLocks noGrp="1"/>
          </p:cNvSpPr>
          <p:nvPr>
            <p:ph idx="1"/>
          </p:nvPr>
        </p:nvSpPr>
        <p:spPr>
          <a:xfrm>
            <a:off x="457200" y="1219200"/>
            <a:ext cx="8229600" cy="5257800"/>
          </a:xfrm>
        </p:spPr>
        <p:txBody>
          <a:bodyPr>
            <a:normAutofit fontScale="70000" lnSpcReduction="20000"/>
          </a:bodyPr>
          <a:lstStyle/>
          <a:p>
            <a:pPr marL="0" indent="0">
              <a:buNone/>
            </a:pPr>
            <a:r>
              <a:rPr lang="en-US" sz="2300" b="1" dirty="0" smtClean="0"/>
              <a:t>Advantages</a:t>
            </a:r>
            <a:r>
              <a:rPr lang="en-US" sz="2300" dirty="0" smtClean="0"/>
              <a:t>: </a:t>
            </a:r>
            <a:r>
              <a:rPr lang="en-US" sz="2300" i="1" dirty="0" smtClean="0"/>
              <a:t>Models professional collaboration; provides learners with diversity, provides faculty back-up</a:t>
            </a:r>
          </a:p>
          <a:p>
            <a:pPr marL="0" indent="0">
              <a:buNone/>
            </a:pPr>
            <a:r>
              <a:rPr lang="en-US" sz="2300" b="1" dirty="0" smtClean="0"/>
              <a:t>Disadvantages</a:t>
            </a:r>
            <a:r>
              <a:rPr lang="en-US" sz="2300" dirty="0" smtClean="0"/>
              <a:t>: </a:t>
            </a:r>
            <a:r>
              <a:rPr lang="en-US" sz="2300" i="1" dirty="0" smtClean="0"/>
              <a:t>Conflicting approaches to learning; models ineffective team behavior; competition for air-time</a:t>
            </a:r>
          </a:p>
          <a:p>
            <a:pPr marL="0" indent="0" algn="ctr">
              <a:buNone/>
            </a:pPr>
            <a:r>
              <a:rPr lang="en-US" sz="3600" b="1" dirty="0" smtClean="0"/>
              <a:t>Strategies for Success</a:t>
            </a:r>
          </a:p>
          <a:p>
            <a:pPr marL="0" indent="0">
              <a:buNone/>
            </a:pPr>
            <a:r>
              <a:rPr lang="en-US" b="1" dirty="0" smtClean="0"/>
              <a:t>PREPARE</a:t>
            </a:r>
            <a:r>
              <a:rPr lang="en-US" dirty="0" smtClean="0"/>
              <a:t> </a:t>
            </a:r>
          </a:p>
          <a:p>
            <a:pPr marL="0" indent="0">
              <a:buNone/>
            </a:pPr>
            <a:r>
              <a:rPr lang="en-US" dirty="0" smtClean="0"/>
              <a:t>get to know each other; discuss expectations; decide how to share responsibilities; develop a session plan; agree on ways to communicate during the session.</a:t>
            </a:r>
          </a:p>
          <a:p>
            <a:pPr marL="0" indent="0">
              <a:buNone/>
            </a:pPr>
            <a:r>
              <a:rPr lang="en-US" b="1" dirty="0" smtClean="0"/>
              <a:t>PERFORM</a:t>
            </a:r>
            <a:r>
              <a:rPr lang="en-US" dirty="0" smtClean="0"/>
              <a:t> </a:t>
            </a:r>
          </a:p>
          <a:p>
            <a:pPr marL="0" indent="0">
              <a:buNone/>
            </a:pPr>
            <a:r>
              <a:rPr lang="en-US" dirty="0" smtClean="0"/>
              <a:t>model the interaction; support each other’s leadership; reinforce each other’s contributions; share spotlight; communicate non-verbally throughout the session</a:t>
            </a:r>
          </a:p>
          <a:p>
            <a:pPr marL="0" indent="0">
              <a:buNone/>
            </a:pPr>
            <a:r>
              <a:rPr lang="en-US" b="1" dirty="0" smtClean="0"/>
              <a:t>PROCESS</a:t>
            </a:r>
          </a:p>
          <a:p>
            <a:pPr marL="0" indent="0">
              <a:buNone/>
            </a:pPr>
            <a:r>
              <a:rPr lang="en-US" dirty="0" smtClean="0"/>
              <a:t>share and compare impressions; critique partnership; critique own efforts; provide constructive feedback to each other.</a:t>
            </a:r>
            <a:endParaRPr lang="en-US" dirty="0"/>
          </a:p>
        </p:txBody>
      </p:sp>
      <p:sp>
        <p:nvSpPr>
          <p:cNvPr id="4" name="TextBox 3"/>
          <p:cNvSpPr txBox="1"/>
          <p:nvPr/>
        </p:nvSpPr>
        <p:spPr>
          <a:xfrm>
            <a:off x="457200" y="6096000"/>
            <a:ext cx="2181495" cy="276999"/>
          </a:xfrm>
          <a:prstGeom prst="rect">
            <a:avLst/>
          </a:prstGeom>
          <a:noFill/>
        </p:spPr>
        <p:txBody>
          <a:bodyPr wrap="none" rtlCol="0">
            <a:spAutoFit/>
          </a:bodyPr>
          <a:lstStyle/>
          <a:p>
            <a:r>
              <a:rPr lang="en-US" sz="1200" dirty="0" smtClean="0"/>
              <a:t>Source: </a:t>
            </a:r>
            <a:r>
              <a:rPr lang="en-US" sz="1200" dirty="0" err="1" smtClean="0"/>
              <a:t>Westberg</a:t>
            </a:r>
            <a:r>
              <a:rPr lang="en-US" sz="1200" dirty="0" smtClean="0"/>
              <a:t> &amp; </a:t>
            </a:r>
            <a:r>
              <a:rPr lang="en-US" sz="1200" dirty="0"/>
              <a:t>J</a:t>
            </a:r>
            <a:r>
              <a:rPr lang="en-US" sz="1200" dirty="0" smtClean="0"/>
              <a:t>ason, 1996</a:t>
            </a:r>
            <a:endParaRPr lang="en-US" sz="1200" dirty="0"/>
          </a:p>
        </p:txBody>
      </p:sp>
    </p:spTree>
    <p:extLst>
      <p:ext uri="{BB962C8B-B14F-4D97-AF65-F5344CB8AC3E}">
        <p14:creationId xmlns:p14="http://schemas.microsoft.com/office/powerpoint/2010/main" val="37073945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Ideas for Evaluating Small Group Learning</a:t>
            </a:r>
            <a:endParaRPr lang="en-US" sz="36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81837343"/>
              </p:ext>
            </p:extLst>
          </p:nvPr>
        </p:nvGraphicFramePr>
        <p:xfrm>
          <a:off x="457200" y="1219200"/>
          <a:ext cx="8229600" cy="5501147"/>
        </p:xfrm>
        <a:graphic>
          <a:graphicData uri="http://schemas.openxmlformats.org/drawingml/2006/table">
            <a:tbl>
              <a:tblPr firstRow="1" bandRow="1">
                <a:tableStyleId>{5C22544A-7EE6-4342-B048-85BDC9FD1C3A}</a:tableStyleId>
              </a:tblPr>
              <a:tblGrid>
                <a:gridCol w="2743200"/>
                <a:gridCol w="2743200"/>
                <a:gridCol w="2743200"/>
              </a:tblGrid>
              <a:tr h="401104">
                <a:tc>
                  <a:txBody>
                    <a:bodyPr/>
                    <a:lstStyle/>
                    <a:p>
                      <a:endParaRPr lang="en-US" dirty="0"/>
                    </a:p>
                  </a:txBody>
                  <a:tcPr/>
                </a:tc>
                <a:tc>
                  <a:txBody>
                    <a:bodyPr/>
                    <a:lstStyle/>
                    <a:p>
                      <a:r>
                        <a:rPr lang="en-US" dirty="0" smtClean="0"/>
                        <a:t>Formative</a:t>
                      </a:r>
                      <a:endParaRPr lang="en-US" dirty="0"/>
                    </a:p>
                  </a:txBody>
                  <a:tcPr/>
                </a:tc>
                <a:tc>
                  <a:txBody>
                    <a:bodyPr/>
                    <a:lstStyle/>
                    <a:p>
                      <a:r>
                        <a:rPr lang="en-US" dirty="0" smtClean="0"/>
                        <a:t>Summative</a:t>
                      </a:r>
                      <a:endParaRPr lang="en-US" dirty="0"/>
                    </a:p>
                  </a:txBody>
                  <a:tcPr/>
                </a:tc>
              </a:tr>
              <a:tr h="1285732">
                <a:tc>
                  <a:txBody>
                    <a:bodyPr/>
                    <a:lstStyle/>
                    <a:p>
                      <a:r>
                        <a:rPr lang="en-US" dirty="0" smtClean="0"/>
                        <a:t>Content</a:t>
                      </a:r>
                      <a:endParaRPr lang="en-US" dirty="0"/>
                    </a:p>
                  </a:txBody>
                  <a:tcPr/>
                </a:tc>
                <a:tc>
                  <a:txBody>
                    <a:bodyPr/>
                    <a:lstStyle/>
                    <a:p>
                      <a:r>
                        <a:rPr lang="en-US" dirty="0" smtClean="0"/>
                        <a:t>Practice questions, problems, cases, etc.</a:t>
                      </a:r>
                    </a:p>
                    <a:p>
                      <a:endParaRPr lang="en-US" dirty="0" smtClean="0"/>
                    </a:p>
                    <a:p>
                      <a:r>
                        <a:rPr lang="en-US" dirty="0" smtClean="0"/>
                        <a:t>Feedback on learning by teaching (of members)</a:t>
                      </a:r>
                    </a:p>
                    <a:p>
                      <a:endParaRPr lang="en-US" dirty="0"/>
                    </a:p>
                  </a:txBody>
                  <a:tcPr/>
                </a:tc>
                <a:tc>
                  <a:txBody>
                    <a:bodyPr/>
                    <a:lstStyle/>
                    <a:p>
                      <a:r>
                        <a:rPr lang="en-US" dirty="0" smtClean="0"/>
                        <a:t>Exams</a:t>
                      </a:r>
                    </a:p>
                    <a:p>
                      <a:endParaRPr lang="en-US" dirty="0" smtClean="0"/>
                    </a:p>
                    <a:p>
                      <a:r>
                        <a:rPr lang="en-US" dirty="0" smtClean="0"/>
                        <a:t>Reflection Papers</a:t>
                      </a:r>
                      <a:endParaRPr lang="en-US" dirty="0"/>
                    </a:p>
                  </a:txBody>
                  <a:tcPr/>
                </a:tc>
              </a:tr>
              <a:tr h="3362684">
                <a:tc>
                  <a:txBody>
                    <a:bodyPr/>
                    <a:lstStyle/>
                    <a:p>
                      <a:r>
                        <a:rPr lang="en-US" dirty="0" smtClean="0"/>
                        <a:t>Process</a:t>
                      </a:r>
                      <a:endParaRPr lang="en-US" dirty="0"/>
                    </a:p>
                  </a:txBody>
                  <a:tcPr/>
                </a:tc>
                <a:tc>
                  <a:txBody>
                    <a:bodyPr/>
                    <a:lstStyle/>
                    <a:p>
                      <a:r>
                        <a:rPr lang="en-US" dirty="0" smtClean="0"/>
                        <a:t>Informal process check discussion</a:t>
                      </a:r>
                    </a:p>
                    <a:p>
                      <a:endParaRPr lang="en-US" dirty="0" smtClean="0"/>
                    </a:p>
                    <a:p>
                      <a:r>
                        <a:rPr lang="en-US" dirty="0" smtClean="0"/>
                        <a:t>Use of a process thermometer</a:t>
                      </a:r>
                    </a:p>
                    <a:p>
                      <a:endParaRPr lang="en-US" dirty="0" smtClean="0"/>
                    </a:p>
                    <a:p>
                      <a:r>
                        <a:rPr lang="en-US" dirty="0" smtClean="0"/>
                        <a:t>Check against ground rules</a:t>
                      </a:r>
                    </a:p>
                    <a:p>
                      <a:endParaRPr lang="en-US" dirty="0" smtClean="0"/>
                    </a:p>
                    <a:p>
                      <a:r>
                        <a:rPr lang="en-US" dirty="0" smtClean="0"/>
                        <a:t>Check against characteristics of effective small group learning</a:t>
                      </a:r>
                      <a:endParaRPr lang="en-US" dirty="0"/>
                    </a:p>
                  </a:txBody>
                  <a:tcPr/>
                </a:tc>
                <a:tc>
                  <a:txBody>
                    <a:bodyPr/>
                    <a:lstStyle/>
                    <a:p>
                      <a:r>
                        <a:rPr lang="en-US" dirty="0" smtClean="0"/>
                        <a:t>Graded observation </a:t>
                      </a:r>
                    </a:p>
                    <a:p>
                      <a:endParaRPr lang="en-US" dirty="0" smtClean="0"/>
                    </a:p>
                    <a:p>
                      <a:r>
                        <a:rPr lang="en-US" dirty="0" smtClean="0"/>
                        <a:t>Portion of grade by peers</a:t>
                      </a:r>
                      <a:endParaRPr lang="en-US" dirty="0"/>
                    </a:p>
                  </a:txBody>
                  <a:tcPr/>
                </a:tc>
              </a:tr>
            </a:tbl>
          </a:graphicData>
        </a:graphic>
      </p:graphicFrame>
    </p:spTree>
    <p:extLst>
      <p:ext uri="{BB962C8B-B14F-4D97-AF65-F5344CB8AC3E}">
        <p14:creationId xmlns:p14="http://schemas.microsoft.com/office/powerpoint/2010/main" val="16828158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References</a:t>
            </a:r>
            <a:endParaRPr lang="en-US" sz="3600" b="1" dirty="0"/>
          </a:p>
        </p:txBody>
      </p:sp>
      <p:sp>
        <p:nvSpPr>
          <p:cNvPr id="3" name="Content Placeholder 2"/>
          <p:cNvSpPr>
            <a:spLocks noGrp="1"/>
          </p:cNvSpPr>
          <p:nvPr>
            <p:ph idx="1"/>
          </p:nvPr>
        </p:nvSpPr>
        <p:spPr/>
        <p:txBody>
          <a:bodyPr>
            <a:normAutofit fontScale="85000" lnSpcReduction="10000"/>
          </a:bodyPr>
          <a:lstStyle/>
          <a:p>
            <a:pPr marL="0" indent="0">
              <a:buNone/>
            </a:pPr>
            <a:r>
              <a:rPr lang="en-US" dirty="0" err="1" smtClean="0"/>
              <a:t>Michaelsen</a:t>
            </a:r>
            <a:r>
              <a:rPr lang="en-US" dirty="0" smtClean="0"/>
              <a:t>, L.K., Knight, A.B. &amp; Fink, L.D. (2004). </a:t>
            </a:r>
            <a:r>
              <a:rPr lang="en-US" i="1" dirty="0" smtClean="0"/>
              <a:t>Team-based learning: A transformative use of small groups in college teaching. </a:t>
            </a:r>
            <a:r>
              <a:rPr lang="en-US" dirty="0" smtClean="0"/>
              <a:t>Sterling, VA: Stylus. </a:t>
            </a:r>
          </a:p>
          <a:p>
            <a:pPr marL="0" indent="0">
              <a:buNone/>
            </a:pPr>
            <a:endParaRPr lang="en-US" dirty="0"/>
          </a:p>
          <a:p>
            <a:pPr marL="0" indent="0">
              <a:buNone/>
            </a:pPr>
            <a:r>
              <a:rPr lang="en-US" dirty="0" smtClean="0"/>
              <a:t>Schwarz</a:t>
            </a:r>
            <a:r>
              <a:rPr lang="en-US" dirty="0"/>
              <a:t>, R.  (2002). </a:t>
            </a:r>
            <a:r>
              <a:rPr lang="en-US" i="1" dirty="0"/>
              <a:t>The skilled facilitator: A comprehensive resource for </a:t>
            </a:r>
            <a:r>
              <a:rPr lang="en-US" i="1" dirty="0" smtClean="0"/>
              <a:t>consultants</a:t>
            </a:r>
            <a:r>
              <a:rPr lang="en-US" i="1" dirty="0"/>
              <a:t>, facilitators, mangers, trainers, and coaches</a:t>
            </a:r>
            <a:r>
              <a:rPr lang="en-US" dirty="0"/>
              <a:t>. San Francisco: </a:t>
            </a:r>
            <a:r>
              <a:rPr lang="en-US" dirty="0" smtClean="0"/>
              <a:t>Jossey-Bass</a:t>
            </a:r>
            <a:r>
              <a:rPr lang="en-US" dirty="0"/>
              <a:t>.   </a:t>
            </a:r>
          </a:p>
          <a:p>
            <a:pPr marL="0" indent="0">
              <a:buNone/>
            </a:pPr>
            <a:endParaRPr lang="en-US" dirty="0"/>
          </a:p>
          <a:p>
            <a:pPr marL="0" indent="0">
              <a:buNone/>
            </a:pPr>
            <a:r>
              <a:rPr lang="en-US" dirty="0" err="1" smtClean="0"/>
              <a:t>Westberg</a:t>
            </a:r>
            <a:r>
              <a:rPr lang="en-US" dirty="0" smtClean="0"/>
              <a:t>, J. &amp; Jason, H. (1996). </a:t>
            </a:r>
            <a:r>
              <a:rPr lang="en-US" i="1" dirty="0" smtClean="0"/>
              <a:t>Fostering learning in small groups: A practical guide. </a:t>
            </a:r>
            <a:r>
              <a:rPr lang="en-US" dirty="0" smtClean="0"/>
              <a:t>New York: Springer. </a:t>
            </a:r>
          </a:p>
          <a:p>
            <a:pPr marL="0" indent="0">
              <a:buNone/>
            </a:pPr>
            <a:endParaRPr lang="en-US" dirty="0"/>
          </a:p>
        </p:txBody>
      </p:sp>
    </p:spTree>
    <p:extLst>
      <p:ext uri="{BB962C8B-B14F-4D97-AF65-F5344CB8AC3E}">
        <p14:creationId xmlns:p14="http://schemas.microsoft.com/office/powerpoint/2010/main" val="219417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447800"/>
            <a:ext cx="9144000" cy="3830877"/>
          </a:xfrm>
          <a:prstGeom prst="rect">
            <a:avLst/>
          </a:prstGeom>
        </p:spPr>
      </p:pic>
      <p:sp>
        <p:nvSpPr>
          <p:cNvPr id="5" name="Title 4"/>
          <p:cNvSpPr>
            <a:spLocks noGrp="1"/>
          </p:cNvSpPr>
          <p:nvPr>
            <p:ph type="title"/>
          </p:nvPr>
        </p:nvSpPr>
        <p:spPr>
          <a:xfrm>
            <a:off x="457200" y="274638"/>
            <a:ext cx="8229600" cy="944562"/>
          </a:xfrm>
        </p:spPr>
        <p:txBody>
          <a:bodyPr>
            <a:normAutofit fontScale="90000"/>
          </a:bodyPr>
          <a:lstStyle/>
          <a:p>
            <a:r>
              <a:rPr lang="en-US" dirty="0" smtClean="0"/>
              <a:t>FIRO</a:t>
            </a:r>
            <a:br>
              <a:rPr lang="en-US" dirty="0" smtClean="0"/>
            </a:br>
            <a:r>
              <a:rPr lang="en-US" sz="1800" dirty="0" smtClean="0"/>
              <a:t>Fundamental Interpersonal Relations Orientation</a:t>
            </a:r>
            <a:endParaRPr lang="en-US" dirty="0"/>
          </a:p>
        </p:txBody>
      </p:sp>
      <p:pic>
        <p:nvPicPr>
          <p:cNvPr id="6" name="Picture 5" descr="toolbox.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181600"/>
            <a:ext cx="1931378" cy="1524832"/>
          </a:xfrm>
          <a:prstGeom prst="rect">
            <a:avLst/>
          </a:prstGeom>
        </p:spPr>
      </p:pic>
    </p:spTree>
    <p:extLst>
      <p:ext uri="{BB962C8B-B14F-4D97-AF65-F5344CB8AC3E}">
        <p14:creationId xmlns:p14="http://schemas.microsoft.com/office/powerpoint/2010/main" val="9578501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FIRO-B</a:t>
            </a:r>
            <a:endParaRPr lang="en-US"/>
          </a:p>
        </p:txBody>
      </p:sp>
      <p:pic>
        <p:nvPicPr>
          <p:cNvPr id="3" name="Picture 2"/>
          <p:cNvPicPr>
            <a:picLocks noChangeAspect="1"/>
          </p:cNvPicPr>
          <p:nvPr/>
        </p:nvPicPr>
        <p:blipFill>
          <a:blip r:embed="rId2"/>
          <a:stretch>
            <a:fillRect/>
          </a:stretch>
        </p:blipFill>
        <p:spPr>
          <a:xfrm>
            <a:off x="1320800" y="1587500"/>
            <a:ext cx="6489700" cy="3670300"/>
          </a:xfrm>
          <a:prstGeom prst="rect">
            <a:avLst/>
          </a:prstGeom>
        </p:spPr>
      </p:pic>
      <p:pic>
        <p:nvPicPr>
          <p:cNvPr id="4" name="Picture 3" descr="toolbox.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181600"/>
            <a:ext cx="1931378" cy="1524832"/>
          </a:xfrm>
          <a:prstGeom prst="rect">
            <a:avLst/>
          </a:prstGeom>
        </p:spPr>
      </p:pic>
    </p:spTree>
    <p:extLst>
      <p:ext uri="{BB962C8B-B14F-4D97-AF65-F5344CB8AC3E}">
        <p14:creationId xmlns:p14="http://schemas.microsoft.com/office/powerpoint/2010/main" val="33731095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6705600" cy="1143000"/>
          </a:xfrm>
        </p:spPr>
        <p:txBody>
          <a:bodyPr>
            <a:normAutofit fontScale="90000"/>
          </a:bodyPr>
          <a:lstStyle/>
          <a:p>
            <a:r>
              <a:rPr lang="en-US" dirty="0"/>
              <a:t>Discussion Prompts and Prods</a:t>
            </a:r>
            <a:br>
              <a:rPr lang="en-US" dirty="0"/>
            </a:br>
            <a:r>
              <a:rPr lang="en-US" sz="3100" dirty="0"/>
              <a:t>Prompting Discussion: </a:t>
            </a:r>
          </a:p>
        </p:txBody>
      </p:sp>
      <p:pic>
        <p:nvPicPr>
          <p:cNvPr id="4" name="Picture 3" descr="toolbox.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2400" y="76200"/>
            <a:ext cx="1637708" cy="1292978"/>
          </a:xfrm>
          <a:prstGeom prst="rect">
            <a:avLst/>
          </a:prstGeom>
        </p:spPr>
      </p:pic>
      <p:sp>
        <p:nvSpPr>
          <p:cNvPr id="5" name="TextBox 4"/>
          <p:cNvSpPr txBox="1"/>
          <p:nvPr/>
        </p:nvSpPr>
        <p:spPr>
          <a:xfrm>
            <a:off x="152400" y="1371600"/>
            <a:ext cx="8686800" cy="5078314"/>
          </a:xfrm>
          <a:prstGeom prst="rect">
            <a:avLst/>
          </a:prstGeom>
          <a:noFill/>
        </p:spPr>
        <p:txBody>
          <a:bodyPr wrap="square" rtlCol="0">
            <a:spAutoFit/>
          </a:bodyPr>
          <a:lstStyle/>
          <a:p>
            <a:r>
              <a:rPr lang="en-US" dirty="0" smtClean="0"/>
              <a:t>Especially </a:t>
            </a:r>
            <a:r>
              <a:rPr lang="en-US" dirty="0"/>
              <a:t>in large group settings, it is often challenging to “get the discussion going” when posing a question to the room. The following can be helpful:</a:t>
            </a:r>
          </a:p>
          <a:p>
            <a:r>
              <a:rPr lang="en-US" dirty="0"/>
              <a:t>1. Start by asking a few yes/no questions that require a “show of hands.” This gets those present into the act of participating.</a:t>
            </a:r>
          </a:p>
          <a:p>
            <a:r>
              <a:rPr lang="en-US" dirty="0"/>
              <a:t>A. If not everyone participates, ask for an “undecided” count.</a:t>
            </a:r>
          </a:p>
          <a:p>
            <a:r>
              <a:rPr lang="en-US" dirty="0"/>
              <a:t>B. Even if there is a clear correct majority response, ask for a volunteer to explain why the answer is correct (after indicating to the room that it is).</a:t>
            </a:r>
          </a:p>
          <a:p>
            <a:r>
              <a:rPr lang="en-US" dirty="0"/>
              <a:t>C. If there is no clear majority, ask for a few volunteers to explain why they voted the way they did.</a:t>
            </a:r>
          </a:p>
          <a:p>
            <a:r>
              <a:rPr lang="en-US" dirty="0"/>
              <a:t>D. If no one responds….WAIT…and let the room know you need them to respond.</a:t>
            </a:r>
          </a:p>
          <a:p>
            <a:r>
              <a:rPr lang="en-US" dirty="0"/>
              <a:t>2. Move to a non-yes/no question that is relatively easy….i.e.: “describe” something. Start with one volunteer and then ask for others to add to what was said. Write the responses on the board if possible, so everyone can see their contribution (this encourages more contributions).</a:t>
            </a:r>
          </a:p>
          <a:p>
            <a:r>
              <a:rPr lang="en-US" dirty="0"/>
              <a:t>3. On more difficult content or cases, have students work in pairs first to build confidence.</a:t>
            </a:r>
          </a:p>
          <a:p>
            <a:r>
              <a:rPr lang="en-US" dirty="0"/>
              <a:t>4. Ask the room to generate what might be a good exam question…this also tells what they are having trouble with…and then have the room answer the questions.</a:t>
            </a:r>
          </a:p>
          <a:p>
            <a:r>
              <a:rPr lang="en-US" dirty="0"/>
              <a:t>5. Ask for specific sections of the room that have been quiet to respond.</a:t>
            </a:r>
          </a:p>
        </p:txBody>
      </p:sp>
    </p:spTree>
    <p:extLst>
      <p:ext uri="{BB962C8B-B14F-4D97-AF65-F5344CB8AC3E}">
        <p14:creationId xmlns:p14="http://schemas.microsoft.com/office/powerpoint/2010/main" val="32225709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7315200" cy="1143000"/>
          </a:xfrm>
        </p:spPr>
        <p:txBody>
          <a:bodyPr>
            <a:normAutofit fontScale="90000"/>
          </a:bodyPr>
          <a:lstStyle/>
          <a:p>
            <a:r>
              <a:rPr lang="en-US" dirty="0" smtClean="0"/>
              <a:t>Discussion Prompts and Prods</a:t>
            </a:r>
            <a:br>
              <a:rPr lang="en-US" dirty="0" smtClean="0"/>
            </a:br>
            <a:r>
              <a:rPr lang="en-US" dirty="0" smtClean="0"/>
              <a:t>Keeping </a:t>
            </a:r>
            <a:r>
              <a:rPr lang="en-US" dirty="0"/>
              <a:t>Groups on Track: </a:t>
            </a:r>
          </a:p>
        </p:txBody>
      </p:sp>
      <p:sp>
        <p:nvSpPr>
          <p:cNvPr id="3" name="TextBox 2"/>
          <p:cNvSpPr txBox="1"/>
          <p:nvPr/>
        </p:nvSpPr>
        <p:spPr>
          <a:xfrm>
            <a:off x="609600" y="1849120"/>
            <a:ext cx="8534400" cy="5078314"/>
          </a:xfrm>
          <a:prstGeom prst="rect">
            <a:avLst/>
          </a:prstGeom>
          <a:noFill/>
        </p:spPr>
        <p:txBody>
          <a:bodyPr wrap="square" rtlCol="0">
            <a:spAutoFit/>
          </a:bodyPr>
          <a:lstStyle/>
          <a:p>
            <a:r>
              <a:rPr lang="en-US" dirty="0" smtClean="0"/>
              <a:t>Small </a:t>
            </a:r>
            <a:r>
              <a:rPr lang="en-US" dirty="0"/>
              <a:t>group work is a good precursor for the team-based environment of the workplace. However, in the classroom, it is often a challenging to “keep groups on track” and not misuse valuable class time. The following can be helpful:</a:t>
            </a:r>
          </a:p>
          <a:p>
            <a:r>
              <a:rPr lang="en-US" dirty="0"/>
              <a:t>1. Maintain group size at 5-8. This encourages participation and discourages social loafing.</a:t>
            </a:r>
          </a:p>
          <a:p>
            <a:r>
              <a:rPr lang="en-US" dirty="0"/>
              <a:t>2. Establish clear roles &amp; responsibilities. Everyone in the group should have a “job” even if it is to observe the group process (which is a great learning experience all by itself).</a:t>
            </a:r>
          </a:p>
          <a:p>
            <a:r>
              <a:rPr lang="en-US" dirty="0"/>
              <a:t>3. Identify a clear desired outcome (calculate, draw, list, etc.). This signals when the group work is complete.</a:t>
            </a:r>
          </a:p>
          <a:p>
            <a:r>
              <a:rPr lang="en-US" dirty="0"/>
              <a:t>4. Establish group rules for effective process. These are conditions that will help learning.</a:t>
            </a:r>
          </a:p>
          <a:p>
            <a:r>
              <a:rPr lang="en-US" dirty="0"/>
              <a:t>5. Establish comfort. Ask the members of each group to share something like their birthday to allow them to introduce themselves to one another and set an equal tone.</a:t>
            </a:r>
          </a:p>
          <a:p>
            <a:r>
              <a:rPr lang="en-US" dirty="0"/>
              <a:t>6. Ask the groups to stop after half the time is elapsed and self-assess (what are you doing that is effective? What can you do to make sure you are adhering to the group rules?).</a:t>
            </a:r>
          </a:p>
          <a:p>
            <a:r>
              <a:rPr lang="en-US" dirty="0"/>
              <a:t>7. Reinforce positive behaviors (that was a great way of building on previous ideas).</a:t>
            </a:r>
          </a:p>
          <a:p>
            <a:r>
              <a:rPr lang="en-US" dirty="0"/>
              <a:t>8. Deal with negative behaviors (non-verbally first, then by referencing ground rules).</a:t>
            </a:r>
          </a:p>
          <a:p>
            <a:r>
              <a:rPr lang="en-US" dirty="0"/>
              <a:t>9. Avoid the “all report out trap.” Start with one group and ask for additions only.</a:t>
            </a:r>
          </a:p>
          <a:p>
            <a:r>
              <a:rPr lang="en-US" dirty="0"/>
              <a:t>10. Foster reflection on the process. Have each group identify one thing that made it work well.</a:t>
            </a:r>
          </a:p>
        </p:txBody>
      </p:sp>
      <p:pic>
        <p:nvPicPr>
          <p:cNvPr id="4" name="Picture 3" descr="toolbox.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2400" y="76200"/>
            <a:ext cx="1637708" cy="1292978"/>
          </a:xfrm>
          <a:prstGeom prst="rect">
            <a:avLst/>
          </a:prstGeom>
        </p:spPr>
      </p:pic>
    </p:spTree>
    <p:extLst>
      <p:ext uri="{BB962C8B-B14F-4D97-AF65-F5344CB8AC3E}">
        <p14:creationId xmlns:p14="http://schemas.microsoft.com/office/powerpoint/2010/main" val="29793923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2140</TotalTime>
  <Words>2240</Words>
  <Application>Microsoft Macintosh PowerPoint</Application>
  <PresentationFormat>On-screen Show (4:3)</PresentationFormat>
  <Paragraphs>270</Paragraphs>
  <Slides>25</Slides>
  <Notes>2</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Facilitating Learning in Small Groups </vt:lpstr>
      <vt:lpstr>Contents</vt:lpstr>
      <vt:lpstr>Factors Contributing to Group Effectiveness</vt:lpstr>
      <vt:lpstr>Creative teaching, like creative cooking, requires improvisation and artistry, sometimes even inventing elements of the process as you go along*. </vt:lpstr>
      <vt:lpstr>Value of Small Group Learning</vt:lpstr>
      <vt:lpstr>Characteristics of Effective Learning Groups</vt:lpstr>
      <vt:lpstr>Leadership Styles with Small Groups</vt:lpstr>
      <vt:lpstr>Leadership Roles to Promote Small Group Learning of New Material </vt:lpstr>
      <vt:lpstr>Preparing to Lead a Small Groups</vt:lpstr>
      <vt:lpstr>Essential Introductory Time </vt:lpstr>
      <vt:lpstr>Facilitator’s Tasks</vt:lpstr>
      <vt:lpstr>Session Facilitation Outline</vt:lpstr>
      <vt:lpstr>Design Features to Maximize Learner Involvement and Group Effectiveness</vt:lpstr>
      <vt:lpstr>Learning Behaviors in Groups</vt:lpstr>
      <vt:lpstr>Dealing with Negative Group Behaviors……</vt:lpstr>
      <vt:lpstr>Dealing with Negative Individual Behaviors……</vt:lpstr>
      <vt:lpstr>Dealing with Emotions……</vt:lpstr>
      <vt:lpstr>Questions to Promote Dialogue</vt:lpstr>
      <vt:lpstr>Co-Facilitation</vt:lpstr>
      <vt:lpstr>Ideas for Evaluating Small Group Learning</vt:lpstr>
      <vt:lpstr>References</vt:lpstr>
      <vt:lpstr>FIRO Fundamental Interpersonal Relations Orientation</vt:lpstr>
      <vt:lpstr>FIRO-B</vt:lpstr>
      <vt:lpstr>Discussion Prompts and Prods Prompting Discussion: </vt:lpstr>
      <vt:lpstr>Discussion Prompts and Prods Keeping Groups on Track: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Facilitating Learning in Small Groups</dc:title>
  <dc:creator>Ellen &amp; Mitch</dc:creator>
  <cp:lastModifiedBy>Allen Dyer</cp:lastModifiedBy>
  <cp:revision>61</cp:revision>
  <cp:lastPrinted>2014-02-17T15:27:10Z</cp:lastPrinted>
  <dcterms:created xsi:type="dcterms:W3CDTF">2006-08-16T00:00:00Z</dcterms:created>
  <dcterms:modified xsi:type="dcterms:W3CDTF">2015-02-11T15:03:25Z</dcterms:modified>
</cp:coreProperties>
</file>