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embeddings/oleObject2.bin" ContentType="application/vnd.openxmlformats-officedocument.oleObject"/>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280" r:id="rId3"/>
    <p:sldId id="315" r:id="rId4"/>
    <p:sldId id="356" r:id="rId5"/>
    <p:sldId id="360" r:id="rId6"/>
    <p:sldId id="271" r:id="rId7"/>
    <p:sldId id="281" r:id="rId8"/>
    <p:sldId id="317" r:id="rId9"/>
    <p:sldId id="257" r:id="rId10"/>
    <p:sldId id="296" r:id="rId11"/>
    <p:sldId id="264" r:id="rId12"/>
    <p:sldId id="275" r:id="rId13"/>
    <p:sldId id="262" r:id="rId14"/>
    <p:sldId id="363" r:id="rId15"/>
    <p:sldId id="362" r:id="rId16"/>
    <p:sldId id="265" r:id="rId17"/>
    <p:sldId id="444" r:id="rId18"/>
    <p:sldId id="350" r:id="rId19"/>
    <p:sldId id="359" r:id="rId20"/>
    <p:sldId id="282" r:id="rId21"/>
    <p:sldId id="287" r:id="rId22"/>
    <p:sldId id="269" r:id="rId23"/>
    <p:sldId id="366" r:id="rId24"/>
    <p:sldId id="364" r:id="rId25"/>
    <p:sldId id="447" r:id="rId26"/>
    <p:sldId id="361" r:id="rId27"/>
    <p:sldId id="358" r:id="rId28"/>
    <p:sldId id="446" r:id="rId29"/>
    <p:sldId id="368" r:id="rId30"/>
    <p:sldId id="370" r:id="rId31"/>
    <p:sldId id="442" r:id="rId32"/>
    <p:sldId id="443" r:id="rId33"/>
    <p:sldId id="372" r:id="rId34"/>
    <p:sldId id="376" r:id="rId35"/>
    <p:sldId id="403" r:id="rId36"/>
    <p:sldId id="386" r:id="rId37"/>
    <p:sldId id="380" r:id="rId38"/>
    <p:sldId id="378" r:id="rId39"/>
    <p:sldId id="385" r:id="rId40"/>
    <p:sldId id="387" r:id="rId41"/>
    <p:sldId id="423" r:id="rId42"/>
    <p:sldId id="439" r:id="rId43"/>
    <p:sldId id="440" r:id="rId44"/>
    <p:sldId id="445" r:id="rId45"/>
    <p:sldId id="437" r:id="rId46"/>
    <p:sldId id="369" r:id="rId47"/>
    <p:sldId id="284" r:id="rId48"/>
    <p:sldId id="279" r:id="rId49"/>
    <p:sldId id="367" r:id="rId5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1" d="100"/>
          <a:sy n="51" d="100"/>
        </p:scale>
        <p:origin x="-2400" y="-11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01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5C503D-7634-4A41-AF6F-480B06EBF926}" type="doc">
      <dgm:prSet loTypeId="urn:microsoft.com/office/officeart/2005/8/layout/venn1" loCatId="relationship" qsTypeId="urn:microsoft.com/office/officeart/2005/8/quickstyle/simple1" qsCatId="simple" csTypeId="urn:microsoft.com/office/officeart/2005/8/colors/accent1_2#1" csCatId="accent1" phldr="1"/>
      <dgm:spPr/>
    </dgm:pt>
    <dgm:pt modelId="{0F0AA26E-9288-4722-B78F-F3FCF7510F39}">
      <dgm:prSet phldrT="[Text]"/>
      <dgm:spPr/>
      <dgm:t>
        <a:bodyPr/>
        <a:lstStyle/>
        <a:p>
          <a:r>
            <a:rPr lang="en-US" dirty="0" smtClean="0"/>
            <a:t>Child</a:t>
          </a:r>
          <a:endParaRPr lang="en-US" dirty="0"/>
        </a:p>
      </dgm:t>
    </dgm:pt>
    <dgm:pt modelId="{C90ADDD8-48B7-4CA6-A62D-E17F5E0DE669}" type="parTrans" cxnId="{9017C0AA-70BF-496D-97C1-E7210B63EAF1}">
      <dgm:prSet/>
      <dgm:spPr/>
      <dgm:t>
        <a:bodyPr/>
        <a:lstStyle/>
        <a:p>
          <a:endParaRPr lang="en-US"/>
        </a:p>
      </dgm:t>
    </dgm:pt>
    <dgm:pt modelId="{FB2BCB15-F81A-4668-A20B-0B9DEA17D16E}" type="sibTrans" cxnId="{9017C0AA-70BF-496D-97C1-E7210B63EAF1}">
      <dgm:prSet/>
      <dgm:spPr/>
      <dgm:t>
        <a:bodyPr/>
        <a:lstStyle/>
        <a:p>
          <a:endParaRPr lang="en-US"/>
        </a:p>
      </dgm:t>
    </dgm:pt>
    <dgm:pt modelId="{F5B801AA-7C26-4003-AE3F-B240F70C5920}">
      <dgm:prSet phldrT="[Text]"/>
      <dgm:spPr/>
      <dgm:t>
        <a:bodyPr/>
        <a:lstStyle/>
        <a:p>
          <a:r>
            <a:rPr lang="en-US" dirty="0" smtClean="0"/>
            <a:t>Civilian</a:t>
          </a:r>
          <a:endParaRPr lang="en-US" dirty="0"/>
        </a:p>
      </dgm:t>
    </dgm:pt>
    <dgm:pt modelId="{D27FCE4D-34CF-4039-ACEB-43DA7D9DE5B8}" type="parTrans" cxnId="{8112245A-9668-408C-8655-C305C75920DA}">
      <dgm:prSet/>
      <dgm:spPr/>
      <dgm:t>
        <a:bodyPr/>
        <a:lstStyle/>
        <a:p>
          <a:endParaRPr lang="en-US"/>
        </a:p>
      </dgm:t>
    </dgm:pt>
    <dgm:pt modelId="{27C11519-C667-45CE-A99B-8BFC57DF0371}" type="sibTrans" cxnId="{8112245A-9668-408C-8655-C305C75920DA}">
      <dgm:prSet/>
      <dgm:spPr/>
      <dgm:t>
        <a:bodyPr/>
        <a:lstStyle/>
        <a:p>
          <a:endParaRPr lang="en-US"/>
        </a:p>
      </dgm:t>
    </dgm:pt>
    <dgm:pt modelId="{4DBB0EF0-5491-4099-9A61-F4C204860EF0}">
      <dgm:prSet phldrT="[Text]"/>
      <dgm:spPr/>
      <dgm:t>
        <a:bodyPr/>
        <a:lstStyle/>
        <a:p>
          <a:r>
            <a:rPr lang="en-US" dirty="0" smtClean="0"/>
            <a:t>Soldier</a:t>
          </a:r>
        </a:p>
      </dgm:t>
    </dgm:pt>
    <dgm:pt modelId="{122FC9C2-8B59-413D-9FBA-11654CBDC24F}" type="parTrans" cxnId="{50D3230B-82A5-4E67-802B-3B181A23820A}">
      <dgm:prSet/>
      <dgm:spPr/>
      <dgm:t>
        <a:bodyPr/>
        <a:lstStyle/>
        <a:p>
          <a:endParaRPr lang="en-US"/>
        </a:p>
      </dgm:t>
    </dgm:pt>
    <dgm:pt modelId="{10703A8D-F44F-41EE-B5B4-1CAA59663AE4}" type="sibTrans" cxnId="{50D3230B-82A5-4E67-802B-3B181A23820A}">
      <dgm:prSet/>
      <dgm:spPr/>
      <dgm:t>
        <a:bodyPr/>
        <a:lstStyle/>
        <a:p>
          <a:endParaRPr lang="en-US"/>
        </a:p>
      </dgm:t>
    </dgm:pt>
    <dgm:pt modelId="{328CE8D7-4F9F-4D2A-81F3-1338B93CA550}" type="pres">
      <dgm:prSet presAssocID="{6B5C503D-7634-4A41-AF6F-480B06EBF926}" presName="compositeShape" presStyleCnt="0">
        <dgm:presLayoutVars>
          <dgm:chMax val="7"/>
          <dgm:dir/>
          <dgm:resizeHandles val="exact"/>
        </dgm:presLayoutVars>
      </dgm:prSet>
      <dgm:spPr/>
    </dgm:pt>
    <dgm:pt modelId="{B8553E47-E5DE-4C3F-B16E-21683C5A2266}" type="pres">
      <dgm:prSet presAssocID="{0F0AA26E-9288-4722-B78F-F3FCF7510F39}" presName="circ1" presStyleLbl="vennNode1" presStyleIdx="0" presStyleCnt="3"/>
      <dgm:spPr/>
      <dgm:t>
        <a:bodyPr/>
        <a:lstStyle/>
        <a:p>
          <a:endParaRPr lang="en-US"/>
        </a:p>
      </dgm:t>
    </dgm:pt>
    <dgm:pt modelId="{C6A140D4-3C46-402D-892D-C8BA19059B5A}" type="pres">
      <dgm:prSet presAssocID="{0F0AA26E-9288-4722-B78F-F3FCF7510F39}" presName="circ1Tx" presStyleLbl="revTx" presStyleIdx="0" presStyleCnt="0">
        <dgm:presLayoutVars>
          <dgm:chMax val="0"/>
          <dgm:chPref val="0"/>
          <dgm:bulletEnabled val="1"/>
        </dgm:presLayoutVars>
      </dgm:prSet>
      <dgm:spPr/>
      <dgm:t>
        <a:bodyPr/>
        <a:lstStyle/>
        <a:p>
          <a:endParaRPr lang="en-US"/>
        </a:p>
      </dgm:t>
    </dgm:pt>
    <dgm:pt modelId="{D85EE5E8-6B31-456A-B17E-025129491412}" type="pres">
      <dgm:prSet presAssocID="{F5B801AA-7C26-4003-AE3F-B240F70C5920}" presName="circ2" presStyleLbl="vennNode1" presStyleIdx="1" presStyleCnt="3"/>
      <dgm:spPr/>
      <dgm:t>
        <a:bodyPr/>
        <a:lstStyle/>
        <a:p>
          <a:endParaRPr lang="en-US"/>
        </a:p>
      </dgm:t>
    </dgm:pt>
    <dgm:pt modelId="{35834A05-7942-4C43-A918-EF2196D4FCFA}" type="pres">
      <dgm:prSet presAssocID="{F5B801AA-7C26-4003-AE3F-B240F70C5920}" presName="circ2Tx" presStyleLbl="revTx" presStyleIdx="0" presStyleCnt="0">
        <dgm:presLayoutVars>
          <dgm:chMax val="0"/>
          <dgm:chPref val="0"/>
          <dgm:bulletEnabled val="1"/>
        </dgm:presLayoutVars>
      </dgm:prSet>
      <dgm:spPr/>
      <dgm:t>
        <a:bodyPr/>
        <a:lstStyle/>
        <a:p>
          <a:endParaRPr lang="en-US"/>
        </a:p>
      </dgm:t>
    </dgm:pt>
    <dgm:pt modelId="{8A539F09-CC42-4F22-9950-C43CC5C5F698}" type="pres">
      <dgm:prSet presAssocID="{4DBB0EF0-5491-4099-9A61-F4C204860EF0}" presName="circ3" presStyleLbl="vennNode1" presStyleIdx="2" presStyleCnt="3"/>
      <dgm:spPr/>
      <dgm:t>
        <a:bodyPr/>
        <a:lstStyle/>
        <a:p>
          <a:endParaRPr lang="en-US"/>
        </a:p>
      </dgm:t>
    </dgm:pt>
    <dgm:pt modelId="{9B92D993-0183-40C8-92D6-8F5ED9CCA7E0}" type="pres">
      <dgm:prSet presAssocID="{4DBB0EF0-5491-4099-9A61-F4C204860EF0}" presName="circ3Tx" presStyleLbl="revTx" presStyleIdx="0" presStyleCnt="0">
        <dgm:presLayoutVars>
          <dgm:chMax val="0"/>
          <dgm:chPref val="0"/>
          <dgm:bulletEnabled val="1"/>
        </dgm:presLayoutVars>
      </dgm:prSet>
      <dgm:spPr/>
      <dgm:t>
        <a:bodyPr/>
        <a:lstStyle/>
        <a:p>
          <a:endParaRPr lang="en-US"/>
        </a:p>
      </dgm:t>
    </dgm:pt>
  </dgm:ptLst>
  <dgm:cxnLst>
    <dgm:cxn modelId="{ABF8D079-9F41-FB40-B250-214D3518688C}" type="presOf" srcId="{0F0AA26E-9288-4722-B78F-F3FCF7510F39}" destId="{B8553E47-E5DE-4C3F-B16E-21683C5A2266}" srcOrd="0" destOrd="0" presId="urn:microsoft.com/office/officeart/2005/8/layout/venn1"/>
    <dgm:cxn modelId="{3AC1E2DF-E703-CF4C-8039-E93C255DF23D}" type="presOf" srcId="{F5B801AA-7C26-4003-AE3F-B240F70C5920}" destId="{35834A05-7942-4C43-A918-EF2196D4FCFA}" srcOrd="1" destOrd="0" presId="urn:microsoft.com/office/officeart/2005/8/layout/venn1"/>
    <dgm:cxn modelId="{0DCD14C9-AB01-2647-8698-98D1CC5AD6E9}" type="presOf" srcId="{4DBB0EF0-5491-4099-9A61-F4C204860EF0}" destId="{8A539F09-CC42-4F22-9950-C43CC5C5F698}" srcOrd="0" destOrd="0" presId="urn:microsoft.com/office/officeart/2005/8/layout/venn1"/>
    <dgm:cxn modelId="{8112245A-9668-408C-8655-C305C75920DA}" srcId="{6B5C503D-7634-4A41-AF6F-480B06EBF926}" destId="{F5B801AA-7C26-4003-AE3F-B240F70C5920}" srcOrd="1" destOrd="0" parTransId="{D27FCE4D-34CF-4039-ACEB-43DA7D9DE5B8}" sibTransId="{27C11519-C667-45CE-A99B-8BFC57DF0371}"/>
    <dgm:cxn modelId="{50D3230B-82A5-4E67-802B-3B181A23820A}" srcId="{6B5C503D-7634-4A41-AF6F-480B06EBF926}" destId="{4DBB0EF0-5491-4099-9A61-F4C204860EF0}" srcOrd="2" destOrd="0" parTransId="{122FC9C2-8B59-413D-9FBA-11654CBDC24F}" sibTransId="{10703A8D-F44F-41EE-B5B4-1CAA59663AE4}"/>
    <dgm:cxn modelId="{B854A119-2881-3B46-96A3-93B6CA477DA3}" type="presOf" srcId="{0F0AA26E-9288-4722-B78F-F3FCF7510F39}" destId="{C6A140D4-3C46-402D-892D-C8BA19059B5A}" srcOrd="1" destOrd="0" presId="urn:microsoft.com/office/officeart/2005/8/layout/venn1"/>
    <dgm:cxn modelId="{61D6355E-8575-8A4D-9DB7-D07A196DC7C7}" type="presOf" srcId="{6B5C503D-7634-4A41-AF6F-480B06EBF926}" destId="{328CE8D7-4F9F-4D2A-81F3-1338B93CA550}" srcOrd="0" destOrd="0" presId="urn:microsoft.com/office/officeart/2005/8/layout/venn1"/>
    <dgm:cxn modelId="{959FDB83-BBDA-F34C-9057-84358F1BC36D}" type="presOf" srcId="{4DBB0EF0-5491-4099-9A61-F4C204860EF0}" destId="{9B92D993-0183-40C8-92D6-8F5ED9CCA7E0}" srcOrd="1" destOrd="0" presId="urn:microsoft.com/office/officeart/2005/8/layout/venn1"/>
    <dgm:cxn modelId="{74E99CAA-C3F4-6144-80EA-EA5AE586FE54}" type="presOf" srcId="{F5B801AA-7C26-4003-AE3F-B240F70C5920}" destId="{D85EE5E8-6B31-456A-B17E-025129491412}" srcOrd="0" destOrd="0" presId="urn:microsoft.com/office/officeart/2005/8/layout/venn1"/>
    <dgm:cxn modelId="{9017C0AA-70BF-496D-97C1-E7210B63EAF1}" srcId="{6B5C503D-7634-4A41-AF6F-480B06EBF926}" destId="{0F0AA26E-9288-4722-B78F-F3FCF7510F39}" srcOrd="0" destOrd="0" parTransId="{C90ADDD8-48B7-4CA6-A62D-E17F5E0DE669}" sibTransId="{FB2BCB15-F81A-4668-A20B-0B9DEA17D16E}"/>
    <dgm:cxn modelId="{37E53651-E25E-344A-8BCB-C4659448D14E}" type="presParOf" srcId="{328CE8D7-4F9F-4D2A-81F3-1338B93CA550}" destId="{B8553E47-E5DE-4C3F-B16E-21683C5A2266}" srcOrd="0" destOrd="0" presId="urn:microsoft.com/office/officeart/2005/8/layout/venn1"/>
    <dgm:cxn modelId="{769D060E-4544-254F-B3A1-76BE802F2D6B}" type="presParOf" srcId="{328CE8D7-4F9F-4D2A-81F3-1338B93CA550}" destId="{C6A140D4-3C46-402D-892D-C8BA19059B5A}" srcOrd="1" destOrd="0" presId="urn:microsoft.com/office/officeart/2005/8/layout/venn1"/>
    <dgm:cxn modelId="{787FD114-D9F7-9F47-AE40-DC098ABCB9FB}" type="presParOf" srcId="{328CE8D7-4F9F-4D2A-81F3-1338B93CA550}" destId="{D85EE5E8-6B31-456A-B17E-025129491412}" srcOrd="2" destOrd="0" presId="urn:microsoft.com/office/officeart/2005/8/layout/venn1"/>
    <dgm:cxn modelId="{E7F023A8-EAEA-3C47-B138-CEC186640EE4}" type="presParOf" srcId="{328CE8D7-4F9F-4D2A-81F3-1338B93CA550}" destId="{35834A05-7942-4C43-A918-EF2196D4FCFA}" srcOrd="3" destOrd="0" presId="urn:microsoft.com/office/officeart/2005/8/layout/venn1"/>
    <dgm:cxn modelId="{4DEAA7CF-0967-0A4B-B06B-233923016BDE}" type="presParOf" srcId="{328CE8D7-4F9F-4D2A-81F3-1338B93CA550}" destId="{8A539F09-CC42-4F22-9950-C43CC5C5F698}" srcOrd="4" destOrd="0" presId="urn:microsoft.com/office/officeart/2005/8/layout/venn1"/>
    <dgm:cxn modelId="{3EAD1FB8-217F-9146-AD27-08591C21DE9E}" type="presParOf" srcId="{328CE8D7-4F9F-4D2A-81F3-1338B93CA550}" destId="{9B92D993-0183-40C8-92D6-8F5ED9CCA7E0}"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B0CDF6-4663-4DA3-B6CB-43E95A2522A9}"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5B0D0163-4327-4634-8DA3-BD567B9A540A}">
      <dgm:prSet phldrT="[Text]"/>
      <dgm:spPr/>
      <dgm:t>
        <a:bodyPr/>
        <a:lstStyle/>
        <a:p>
          <a:r>
            <a:rPr lang="en-US" dirty="0" smtClean="0"/>
            <a:t>Stress	</a:t>
          </a:r>
          <a:endParaRPr lang="en-US" dirty="0"/>
        </a:p>
      </dgm:t>
    </dgm:pt>
    <dgm:pt modelId="{27AB1930-00E9-4833-9A52-929D59069573}" type="parTrans" cxnId="{3645F0ED-E036-41F7-964E-A2A364E15946}">
      <dgm:prSet/>
      <dgm:spPr/>
      <dgm:t>
        <a:bodyPr/>
        <a:lstStyle/>
        <a:p>
          <a:endParaRPr lang="en-US"/>
        </a:p>
      </dgm:t>
    </dgm:pt>
    <dgm:pt modelId="{C038D976-8CCB-408B-901D-EA623EDD27FC}" type="sibTrans" cxnId="{3645F0ED-E036-41F7-964E-A2A364E15946}">
      <dgm:prSet/>
      <dgm:spPr/>
      <dgm:t>
        <a:bodyPr/>
        <a:lstStyle/>
        <a:p>
          <a:endParaRPr lang="en-US"/>
        </a:p>
      </dgm:t>
    </dgm:pt>
    <dgm:pt modelId="{7E32A660-E2A5-4DBB-8385-45E2A859F1CD}">
      <dgm:prSet phldrT="[Text]"/>
      <dgm:spPr/>
      <dgm:t>
        <a:bodyPr/>
        <a:lstStyle/>
        <a:p>
          <a:r>
            <a:rPr lang="en-US" dirty="0" smtClean="0"/>
            <a:t>Resilience</a:t>
          </a:r>
          <a:endParaRPr lang="en-US" dirty="0"/>
        </a:p>
      </dgm:t>
    </dgm:pt>
    <dgm:pt modelId="{C56CCA61-5EC1-40D1-8D25-1994A0A98714}" type="parTrans" cxnId="{AD516F48-86B9-42D7-9724-89E966E8E0FB}">
      <dgm:prSet/>
      <dgm:spPr/>
      <dgm:t>
        <a:bodyPr/>
        <a:lstStyle/>
        <a:p>
          <a:endParaRPr lang="en-US"/>
        </a:p>
      </dgm:t>
    </dgm:pt>
    <dgm:pt modelId="{1F097548-5D2C-4B73-A252-558BE1F0F9D5}" type="sibTrans" cxnId="{AD516F48-86B9-42D7-9724-89E966E8E0FB}">
      <dgm:prSet/>
      <dgm:spPr/>
      <dgm:t>
        <a:bodyPr/>
        <a:lstStyle/>
        <a:p>
          <a:endParaRPr lang="en-US"/>
        </a:p>
      </dgm:t>
    </dgm:pt>
    <dgm:pt modelId="{D76A8FEB-B491-468F-AF92-AF585056D441}">
      <dgm:prSet phldrT="[Text]"/>
      <dgm:spPr/>
      <dgm:t>
        <a:bodyPr/>
        <a:lstStyle/>
        <a:p>
          <a:r>
            <a:rPr lang="en-US" dirty="0" smtClean="0"/>
            <a:t>Psycho-logical</a:t>
          </a:r>
          <a:endParaRPr lang="en-US" dirty="0"/>
        </a:p>
      </dgm:t>
    </dgm:pt>
    <dgm:pt modelId="{B574AA9F-4CBD-414A-8DBB-32BAAF880E04}" type="parTrans" cxnId="{9D3EEF08-D0A3-4E2F-9FE5-E02718C71AD5}">
      <dgm:prSet/>
      <dgm:spPr/>
      <dgm:t>
        <a:bodyPr/>
        <a:lstStyle/>
        <a:p>
          <a:endParaRPr lang="en-US"/>
        </a:p>
      </dgm:t>
    </dgm:pt>
    <dgm:pt modelId="{0C565AC7-DE08-4378-B378-5061DA96FEB7}" type="sibTrans" cxnId="{9D3EEF08-D0A3-4E2F-9FE5-E02718C71AD5}">
      <dgm:prSet/>
      <dgm:spPr/>
      <dgm:t>
        <a:bodyPr/>
        <a:lstStyle/>
        <a:p>
          <a:endParaRPr lang="en-US"/>
        </a:p>
      </dgm:t>
    </dgm:pt>
    <dgm:pt modelId="{293E8A61-9272-4C91-BA6A-EE6E25ADF3F9}">
      <dgm:prSet phldrT="[Text]"/>
      <dgm:spPr/>
      <dgm:t>
        <a:bodyPr/>
        <a:lstStyle/>
        <a:p>
          <a:r>
            <a:rPr lang="en-US" dirty="0" err="1" smtClean="0"/>
            <a:t>Physio</a:t>
          </a:r>
          <a:r>
            <a:rPr lang="en-US" dirty="0" smtClean="0"/>
            <a:t>-logical </a:t>
          </a:r>
          <a:endParaRPr lang="en-US" dirty="0"/>
        </a:p>
      </dgm:t>
    </dgm:pt>
    <dgm:pt modelId="{C0790568-07A3-4885-A464-C7B9405AE964}" type="parTrans" cxnId="{65BC98C4-9809-408A-897B-3FEE360845DD}">
      <dgm:prSet/>
      <dgm:spPr/>
      <dgm:t>
        <a:bodyPr/>
        <a:lstStyle/>
        <a:p>
          <a:endParaRPr lang="en-US"/>
        </a:p>
      </dgm:t>
    </dgm:pt>
    <dgm:pt modelId="{A51E4CB7-A999-4351-B0C3-29D14BE39708}" type="sibTrans" cxnId="{65BC98C4-9809-408A-897B-3FEE360845DD}">
      <dgm:prSet/>
      <dgm:spPr/>
      <dgm:t>
        <a:bodyPr/>
        <a:lstStyle/>
        <a:p>
          <a:endParaRPr lang="en-US"/>
        </a:p>
      </dgm:t>
    </dgm:pt>
    <dgm:pt modelId="{2C2ECC69-F3F0-4F65-A803-4EB6BBC77B19}">
      <dgm:prSet phldrT="[Text]"/>
      <dgm:spPr/>
      <dgm:t>
        <a:bodyPr/>
        <a:lstStyle/>
        <a:p>
          <a:r>
            <a:rPr lang="en-US" dirty="0" smtClean="0"/>
            <a:t>Trauma</a:t>
          </a:r>
          <a:endParaRPr lang="en-US" dirty="0"/>
        </a:p>
      </dgm:t>
    </dgm:pt>
    <dgm:pt modelId="{40A0D890-F2FB-4FDA-BF97-D3B18D35631F}" type="parTrans" cxnId="{B32F45C0-8B5C-47D3-9B9A-697265612874}">
      <dgm:prSet/>
      <dgm:spPr/>
      <dgm:t>
        <a:bodyPr/>
        <a:lstStyle/>
        <a:p>
          <a:endParaRPr lang="en-US"/>
        </a:p>
      </dgm:t>
    </dgm:pt>
    <dgm:pt modelId="{09E79DE4-B4E9-41E7-9FB7-7E7AA342DC9F}" type="sibTrans" cxnId="{B32F45C0-8B5C-47D3-9B9A-697265612874}">
      <dgm:prSet/>
      <dgm:spPr/>
      <dgm:t>
        <a:bodyPr/>
        <a:lstStyle/>
        <a:p>
          <a:endParaRPr lang="en-US"/>
        </a:p>
      </dgm:t>
    </dgm:pt>
    <dgm:pt modelId="{4C81D9E2-44AD-40A7-932A-9784E2B250E3}" type="pres">
      <dgm:prSet presAssocID="{67B0CDF6-4663-4DA3-B6CB-43E95A2522A9}" presName="cycle" presStyleCnt="0">
        <dgm:presLayoutVars>
          <dgm:dir/>
          <dgm:resizeHandles val="exact"/>
        </dgm:presLayoutVars>
      </dgm:prSet>
      <dgm:spPr/>
      <dgm:t>
        <a:bodyPr/>
        <a:lstStyle/>
        <a:p>
          <a:endParaRPr lang="en-US"/>
        </a:p>
      </dgm:t>
    </dgm:pt>
    <dgm:pt modelId="{144D6949-B6E3-4AF8-8BEA-A2CD3EB8C7C4}" type="pres">
      <dgm:prSet presAssocID="{5B0D0163-4327-4634-8DA3-BD567B9A540A}" presName="node" presStyleLbl="node1" presStyleIdx="0" presStyleCnt="5">
        <dgm:presLayoutVars>
          <dgm:bulletEnabled val="1"/>
        </dgm:presLayoutVars>
      </dgm:prSet>
      <dgm:spPr/>
      <dgm:t>
        <a:bodyPr/>
        <a:lstStyle/>
        <a:p>
          <a:endParaRPr lang="en-US"/>
        </a:p>
      </dgm:t>
    </dgm:pt>
    <dgm:pt modelId="{ABAD42D3-521F-4108-8970-B5A305FFD59B}" type="pres">
      <dgm:prSet presAssocID="{5B0D0163-4327-4634-8DA3-BD567B9A540A}" presName="spNode" presStyleCnt="0"/>
      <dgm:spPr/>
    </dgm:pt>
    <dgm:pt modelId="{730D0B3E-F1CE-4A66-87F9-4329CC4C4CA5}" type="pres">
      <dgm:prSet presAssocID="{C038D976-8CCB-408B-901D-EA623EDD27FC}" presName="sibTrans" presStyleLbl="sibTrans1D1" presStyleIdx="0" presStyleCnt="5"/>
      <dgm:spPr/>
      <dgm:t>
        <a:bodyPr/>
        <a:lstStyle/>
        <a:p>
          <a:endParaRPr lang="en-US"/>
        </a:p>
      </dgm:t>
    </dgm:pt>
    <dgm:pt modelId="{B813C779-49B9-4DE8-8A3A-11FA9B906C06}" type="pres">
      <dgm:prSet presAssocID="{7E32A660-E2A5-4DBB-8385-45E2A859F1CD}" presName="node" presStyleLbl="node1" presStyleIdx="1" presStyleCnt="5">
        <dgm:presLayoutVars>
          <dgm:bulletEnabled val="1"/>
        </dgm:presLayoutVars>
      </dgm:prSet>
      <dgm:spPr/>
      <dgm:t>
        <a:bodyPr/>
        <a:lstStyle/>
        <a:p>
          <a:endParaRPr lang="en-US"/>
        </a:p>
      </dgm:t>
    </dgm:pt>
    <dgm:pt modelId="{C67D5DB6-84B8-465B-9984-CAC889534D0D}" type="pres">
      <dgm:prSet presAssocID="{7E32A660-E2A5-4DBB-8385-45E2A859F1CD}" presName="spNode" presStyleCnt="0"/>
      <dgm:spPr/>
    </dgm:pt>
    <dgm:pt modelId="{49D413D2-FB13-4C1A-A227-66FB7BA572FB}" type="pres">
      <dgm:prSet presAssocID="{1F097548-5D2C-4B73-A252-558BE1F0F9D5}" presName="sibTrans" presStyleLbl="sibTrans1D1" presStyleIdx="1" presStyleCnt="5"/>
      <dgm:spPr/>
      <dgm:t>
        <a:bodyPr/>
        <a:lstStyle/>
        <a:p>
          <a:endParaRPr lang="en-US"/>
        </a:p>
      </dgm:t>
    </dgm:pt>
    <dgm:pt modelId="{797D6499-826D-48FC-B87A-C73AFAD00FE5}" type="pres">
      <dgm:prSet presAssocID="{D76A8FEB-B491-468F-AF92-AF585056D441}" presName="node" presStyleLbl="node1" presStyleIdx="2" presStyleCnt="5">
        <dgm:presLayoutVars>
          <dgm:bulletEnabled val="1"/>
        </dgm:presLayoutVars>
      </dgm:prSet>
      <dgm:spPr/>
      <dgm:t>
        <a:bodyPr/>
        <a:lstStyle/>
        <a:p>
          <a:endParaRPr lang="en-US"/>
        </a:p>
      </dgm:t>
    </dgm:pt>
    <dgm:pt modelId="{E239D852-52CD-4D0D-A898-3629B17A2F4B}" type="pres">
      <dgm:prSet presAssocID="{D76A8FEB-B491-468F-AF92-AF585056D441}" presName="spNode" presStyleCnt="0"/>
      <dgm:spPr/>
    </dgm:pt>
    <dgm:pt modelId="{63C1CF3C-ABE1-468F-8BBE-ACCEF6FED702}" type="pres">
      <dgm:prSet presAssocID="{0C565AC7-DE08-4378-B378-5061DA96FEB7}" presName="sibTrans" presStyleLbl="sibTrans1D1" presStyleIdx="2" presStyleCnt="5"/>
      <dgm:spPr/>
      <dgm:t>
        <a:bodyPr/>
        <a:lstStyle/>
        <a:p>
          <a:endParaRPr lang="en-US"/>
        </a:p>
      </dgm:t>
    </dgm:pt>
    <dgm:pt modelId="{ADD0AD2D-6142-495B-A71A-B1837F1FCC74}" type="pres">
      <dgm:prSet presAssocID="{293E8A61-9272-4C91-BA6A-EE6E25ADF3F9}" presName="node" presStyleLbl="node1" presStyleIdx="3" presStyleCnt="5">
        <dgm:presLayoutVars>
          <dgm:bulletEnabled val="1"/>
        </dgm:presLayoutVars>
      </dgm:prSet>
      <dgm:spPr/>
      <dgm:t>
        <a:bodyPr/>
        <a:lstStyle/>
        <a:p>
          <a:endParaRPr lang="en-US"/>
        </a:p>
      </dgm:t>
    </dgm:pt>
    <dgm:pt modelId="{2538B6D4-C1A9-44F0-B306-A2C6DF45EEA2}" type="pres">
      <dgm:prSet presAssocID="{293E8A61-9272-4C91-BA6A-EE6E25ADF3F9}" presName="spNode" presStyleCnt="0"/>
      <dgm:spPr/>
    </dgm:pt>
    <dgm:pt modelId="{B73E2CD9-9B2B-428F-A30B-6B1B797EBF5A}" type="pres">
      <dgm:prSet presAssocID="{A51E4CB7-A999-4351-B0C3-29D14BE39708}" presName="sibTrans" presStyleLbl="sibTrans1D1" presStyleIdx="3" presStyleCnt="5"/>
      <dgm:spPr/>
      <dgm:t>
        <a:bodyPr/>
        <a:lstStyle/>
        <a:p>
          <a:endParaRPr lang="en-US"/>
        </a:p>
      </dgm:t>
    </dgm:pt>
    <dgm:pt modelId="{64C7B5CE-E91B-47C0-850E-4FC103340B59}" type="pres">
      <dgm:prSet presAssocID="{2C2ECC69-F3F0-4F65-A803-4EB6BBC77B19}" presName="node" presStyleLbl="node1" presStyleIdx="4" presStyleCnt="5">
        <dgm:presLayoutVars>
          <dgm:bulletEnabled val="1"/>
        </dgm:presLayoutVars>
      </dgm:prSet>
      <dgm:spPr/>
      <dgm:t>
        <a:bodyPr/>
        <a:lstStyle/>
        <a:p>
          <a:endParaRPr lang="en-US"/>
        </a:p>
      </dgm:t>
    </dgm:pt>
    <dgm:pt modelId="{AFCEB6FF-2F4D-4500-A9EC-4CAD139E1655}" type="pres">
      <dgm:prSet presAssocID="{2C2ECC69-F3F0-4F65-A803-4EB6BBC77B19}" presName="spNode" presStyleCnt="0"/>
      <dgm:spPr/>
    </dgm:pt>
    <dgm:pt modelId="{BFA70714-3F9A-4E1A-944E-096BD97DC894}" type="pres">
      <dgm:prSet presAssocID="{09E79DE4-B4E9-41E7-9FB7-7E7AA342DC9F}" presName="sibTrans" presStyleLbl="sibTrans1D1" presStyleIdx="4" presStyleCnt="5"/>
      <dgm:spPr/>
      <dgm:t>
        <a:bodyPr/>
        <a:lstStyle/>
        <a:p>
          <a:endParaRPr lang="en-US"/>
        </a:p>
      </dgm:t>
    </dgm:pt>
  </dgm:ptLst>
  <dgm:cxnLst>
    <dgm:cxn modelId="{99D45AFF-CAE9-4C40-AADD-2FB690ECC1B6}" type="presOf" srcId="{2C2ECC69-F3F0-4F65-A803-4EB6BBC77B19}" destId="{64C7B5CE-E91B-47C0-850E-4FC103340B59}" srcOrd="0" destOrd="0" presId="urn:microsoft.com/office/officeart/2005/8/layout/cycle5"/>
    <dgm:cxn modelId="{35B72C80-3D6E-224D-ADE7-D51C1FE30539}" type="presOf" srcId="{09E79DE4-B4E9-41E7-9FB7-7E7AA342DC9F}" destId="{BFA70714-3F9A-4E1A-944E-096BD97DC894}" srcOrd="0" destOrd="0" presId="urn:microsoft.com/office/officeart/2005/8/layout/cycle5"/>
    <dgm:cxn modelId="{8EE0A944-3A1A-1243-B3E5-F30DEF292480}" type="presOf" srcId="{C038D976-8CCB-408B-901D-EA623EDD27FC}" destId="{730D0B3E-F1CE-4A66-87F9-4329CC4C4CA5}" srcOrd="0" destOrd="0" presId="urn:microsoft.com/office/officeart/2005/8/layout/cycle5"/>
    <dgm:cxn modelId="{5831386F-105A-B54F-A227-41726EDC4265}" type="presOf" srcId="{293E8A61-9272-4C91-BA6A-EE6E25ADF3F9}" destId="{ADD0AD2D-6142-495B-A71A-B1837F1FCC74}" srcOrd="0" destOrd="0" presId="urn:microsoft.com/office/officeart/2005/8/layout/cycle5"/>
    <dgm:cxn modelId="{65BC98C4-9809-408A-897B-3FEE360845DD}" srcId="{67B0CDF6-4663-4DA3-B6CB-43E95A2522A9}" destId="{293E8A61-9272-4C91-BA6A-EE6E25ADF3F9}" srcOrd="3" destOrd="0" parTransId="{C0790568-07A3-4885-A464-C7B9405AE964}" sibTransId="{A51E4CB7-A999-4351-B0C3-29D14BE39708}"/>
    <dgm:cxn modelId="{B32F45C0-8B5C-47D3-9B9A-697265612874}" srcId="{67B0CDF6-4663-4DA3-B6CB-43E95A2522A9}" destId="{2C2ECC69-F3F0-4F65-A803-4EB6BBC77B19}" srcOrd="4" destOrd="0" parTransId="{40A0D890-F2FB-4FDA-BF97-D3B18D35631F}" sibTransId="{09E79DE4-B4E9-41E7-9FB7-7E7AA342DC9F}"/>
    <dgm:cxn modelId="{4224B39C-2B74-8D4C-860E-9E330651AAFF}" type="presOf" srcId="{7E32A660-E2A5-4DBB-8385-45E2A859F1CD}" destId="{B813C779-49B9-4DE8-8A3A-11FA9B906C06}" srcOrd="0" destOrd="0" presId="urn:microsoft.com/office/officeart/2005/8/layout/cycle5"/>
    <dgm:cxn modelId="{973612E8-25F2-F74E-ABB3-1D061317BB42}" type="presOf" srcId="{5B0D0163-4327-4634-8DA3-BD567B9A540A}" destId="{144D6949-B6E3-4AF8-8BEA-A2CD3EB8C7C4}" srcOrd="0" destOrd="0" presId="urn:microsoft.com/office/officeart/2005/8/layout/cycle5"/>
    <dgm:cxn modelId="{41BAF7A7-BE7F-0F4A-8892-2B521B3D83C1}" type="presOf" srcId="{A51E4CB7-A999-4351-B0C3-29D14BE39708}" destId="{B73E2CD9-9B2B-428F-A30B-6B1B797EBF5A}" srcOrd="0" destOrd="0" presId="urn:microsoft.com/office/officeart/2005/8/layout/cycle5"/>
    <dgm:cxn modelId="{9D3EEF08-D0A3-4E2F-9FE5-E02718C71AD5}" srcId="{67B0CDF6-4663-4DA3-B6CB-43E95A2522A9}" destId="{D76A8FEB-B491-468F-AF92-AF585056D441}" srcOrd="2" destOrd="0" parTransId="{B574AA9F-4CBD-414A-8DBB-32BAAF880E04}" sibTransId="{0C565AC7-DE08-4378-B378-5061DA96FEB7}"/>
    <dgm:cxn modelId="{715F49E2-A5C2-F44B-90B2-A2AAEB9C13CA}" type="presOf" srcId="{1F097548-5D2C-4B73-A252-558BE1F0F9D5}" destId="{49D413D2-FB13-4C1A-A227-66FB7BA572FB}" srcOrd="0" destOrd="0" presId="urn:microsoft.com/office/officeart/2005/8/layout/cycle5"/>
    <dgm:cxn modelId="{3645F0ED-E036-41F7-964E-A2A364E15946}" srcId="{67B0CDF6-4663-4DA3-B6CB-43E95A2522A9}" destId="{5B0D0163-4327-4634-8DA3-BD567B9A540A}" srcOrd="0" destOrd="0" parTransId="{27AB1930-00E9-4833-9A52-929D59069573}" sibTransId="{C038D976-8CCB-408B-901D-EA623EDD27FC}"/>
    <dgm:cxn modelId="{5B09452F-BCCF-E046-8C59-D737C4B1B53A}" type="presOf" srcId="{D76A8FEB-B491-468F-AF92-AF585056D441}" destId="{797D6499-826D-48FC-B87A-C73AFAD00FE5}" srcOrd="0" destOrd="0" presId="urn:microsoft.com/office/officeart/2005/8/layout/cycle5"/>
    <dgm:cxn modelId="{F4B3F3FC-F5E0-2441-BD58-B3640B283937}" type="presOf" srcId="{67B0CDF6-4663-4DA3-B6CB-43E95A2522A9}" destId="{4C81D9E2-44AD-40A7-932A-9784E2B250E3}" srcOrd="0" destOrd="0" presId="urn:microsoft.com/office/officeart/2005/8/layout/cycle5"/>
    <dgm:cxn modelId="{AD516F48-86B9-42D7-9724-89E966E8E0FB}" srcId="{67B0CDF6-4663-4DA3-B6CB-43E95A2522A9}" destId="{7E32A660-E2A5-4DBB-8385-45E2A859F1CD}" srcOrd="1" destOrd="0" parTransId="{C56CCA61-5EC1-40D1-8D25-1994A0A98714}" sibTransId="{1F097548-5D2C-4B73-A252-558BE1F0F9D5}"/>
    <dgm:cxn modelId="{160A53D4-B8F9-5A49-B15C-E20482691238}" type="presOf" srcId="{0C565AC7-DE08-4378-B378-5061DA96FEB7}" destId="{63C1CF3C-ABE1-468F-8BBE-ACCEF6FED702}" srcOrd="0" destOrd="0" presId="urn:microsoft.com/office/officeart/2005/8/layout/cycle5"/>
    <dgm:cxn modelId="{57997D4A-0CB7-DD4B-8A4D-A8433275B5D9}" type="presParOf" srcId="{4C81D9E2-44AD-40A7-932A-9784E2B250E3}" destId="{144D6949-B6E3-4AF8-8BEA-A2CD3EB8C7C4}" srcOrd="0" destOrd="0" presId="urn:microsoft.com/office/officeart/2005/8/layout/cycle5"/>
    <dgm:cxn modelId="{4D222780-7225-2241-992E-F5AB6DF9FBC9}" type="presParOf" srcId="{4C81D9E2-44AD-40A7-932A-9784E2B250E3}" destId="{ABAD42D3-521F-4108-8970-B5A305FFD59B}" srcOrd="1" destOrd="0" presId="urn:microsoft.com/office/officeart/2005/8/layout/cycle5"/>
    <dgm:cxn modelId="{9E0B5EB8-87DC-F540-9F8B-89414C656473}" type="presParOf" srcId="{4C81D9E2-44AD-40A7-932A-9784E2B250E3}" destId="{730D0B3E-F1CE-4A66-87F9-4329CC4C4CA5}" srcOrd="2" destOrd="0" presId="urn:microsoft.com/office/officeart/2005/8/layout/cycle5"/>
    <dgm:cxn modelId="{5EFAA881-D9D1-E24E-AFD2-6691765243BF}" type="presParOf" srcId="{4C81D9E2-44AD-40A7-932A-9784E2B250E3}" destId="{B813C779-49B9-4DE8-8A3A-11FA9B906C06}" srcOrd="3" destOrd="0" presId="urn:microsoft.com/office/officeart/2005/8/layout/cycle5"/>
    <dgm:cxn modelId="{0280E6C5-B120-5D4D-8160-CDFADA35A1D8}" type="presParOf" srcId="{4C81D9E2-44AD-40A7-932A-9784E2B250E3}" destId="{C67D5DB6-84B8-465B-9984-CAC889534D0D}" srcOrd="4" destOrd="0" presId="urn:microsoft.com/office/officeart/2005/8/layout/cycle5"/>
    <dgm:cxn modelId="{2732880A-75B1-E64F-958B-F96A54F3CCF6}" type="presParOf" srcId="{4C81D9E2-44AD-40A7-932A-9784E2B250E3}" destId="{49D413D2-FB13-4C1A-A227-66FB7BA572FB}" srcOrd="5" destOrd="0" presId="urn:microsoft.com/office/officeart/2005/8/layout/cycle5"/>
    <dgm:cxn modelId="{18C1BBC3-921D-624F-AC46-DC8B646ED083}" type="presParOf" srcId="{4C81D9E2-44AD-40A7-932A-9784E2B250E3}" destId="{797D6499-826D-48FC-B87A-C73AFAD00FE5}" srcOrd="6" destOrd="0" presId="urn:microsoft.com/office/officeart/2005/8/layout/cycle5"/>
    <dgm:cxn modelId="{55B5128B-CFA1-E54C-9F42-7084102AA4B8}" type="presParOf" srcId="{4C81D9E2-44AD-40A7-932A-9784E2B250E3}" destId="{E239D852-52CD-4D0D-A898-3629B17A2F4B}" srcOrd="7" destOrd="0" presId="urn:microsoft.com/office/officeart/2005/8/layout/cycle5"/>
    <dgm:cxn modelId="{0131B1EF-BAF1-794B-8049-15CE6F74F80C}" type="presParOf" srcId="{4C81D9E2-44AD-40A7-932A-9784E2B250E3}" destId="{63C1CF3C-ABE1-468F-8BBE-ACCEF6FED702}" srcOrd="8" destOrd="0" presId="urn:microsoft.com/office/officeart/2005/8/layout/cycle5"/>
    <dgm:cxn modelId="{04AFFC4F-CBB3-BB4F-8C4C-3B05566F318E}" type="presParOf" srcId="{4C81D9E2-44AD-40A7-932A-9784E2B250E3}" destId="{ADD0AD2D-6142-495B-A71A-B1837F1FCC74}" srcOrd="9" destOrd="0" presId="urn:microsoft.com/office/officeart/2005/8/layout/cycle5"/>
    <dgm:cxn modelId="{56BC5A7D-FD0C-8646-AF06-D87942F14515}" type="presParOf" srcId="{4C81D9E2-44AD-40A7-932A-9784E2B250E3}" destId="{2538B6D4-C1A9-44F0-B306-A2C6DF45EEA2}" srcOrd="10" destOrd="0" presId="urn:microsoft.com/office/officeart/2005/8/layout/cycle5"/>
    <dgm:cxn modelId="{7D42C5ED-50CF-9F4B-AC4B-5A37137B724C}" type="presParOf" srcId="{4C81D9E2-44AD-40A7-932A-9784E2B250E3}" destId="{B73E2CD9-9B2B-428F-A30B-6B1B797EBF5A}" srcOrd="11" destOrd="0" presId="urn:microsoft.com/office/officeart/2005/8/layout/cycle5"/>
    <dgm:cxn modelId="{13C6C0B8-E600-364B-9468-DEFAC398DF17}" type="presParOf" srcId="{4C81D9E2-44AD-40A7-932A-9784E2B250E3}" destId="{64C7B5CE-E91B-47C0-850E-4FC103340B59}" srcOrd="12" destOrd="0" presId="urn:microsoft.com/office/officeart/2005/8/layout/cycle5"/>
    <dgm:cxn modelId="{271F20FC-F50E-5C45-A667-85B7924CAF47}" type="presParOf" srcId="{4C81D9E2-44AD-40A7-932A-9784E2B250E3}" destId="{AFCEB6FF-2F4D-4500-A9EC-4CAD139E1655}" srcOrd="13" destOrd="0" presId="urn:microsoft.com/office/officeart/2005/8/layout/cycle5"/>
    <dgm:cxn modelId="{ECBC9AD1-AF83-6B4D-8968-C1C26CD5AA68}" type="presParOf" srcId="{4C81D9E2-44AD-40A7-932A-9784E2B250E3}" destId="{BFA70714-3F9A-4E1A-944E-096BD97DC894}"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DB81D7-5828-4D8A-9FD3-020DFE816E36}" type="doc">
      <dgm:prSet loTypeId="urn:microsoft.com/office/officeart/2005/8/layout/venn1" loCatId="relationship" qsTypeId="urn:microsoft.com/office/officeart/2005/8/quickstyle/simple1" qsCatId="simple" csTypeId="urn:microsoft.com/office/officeart/2005/8/colors/accent1_2" csCatId="accent1" phldr="1"/>
      <dgm:spPr/>
    </dgm:pt>
    <dgm:pt modelId="{BA4D345E-A918-46AB-8D13-5AC1F009CF2F}">
      <dgm:prSet phldrT="[Text]"/>
      <dgm:spPr/>
      <dgm:t>
        <a:bodyPr/>
        <a:lstStyle/>
        <a:p>
          <a:r>
            <a:rPr lang="en-US" dirty="0" smtClean="0"/>
            <a:t>Bio</a:t>
          </a:r>
          <a:endParaRPr lang="en-US" dirty="0"/>
        </a:p>
      </dgm:t>
    </dgm:pt>
    <dgm:pt modelId="{71FEA721-050F-4868-9AEB-830BFDB8435B}" type="parTrans" cxnId="{1E7562B4-FE9F-480D-B283-D58380D4824C}">
      <dgm:prSet/>
      <dgm:spPr/>
      <dgm:t>
        <a:bodyPr/>
        <a:lstStyle/>
        <a:p>
          <a:endParaRPr lang="en-US"/>
        </a:p>
      </dgm:t>
    </dgm:pt>
    <dgm:pt modelId="{40C44CD2-1C2F-45FF-85B8-E9F137A55BAD}" type="sibTrans" cxnId="{1E7562B4-FE9F-480D-B283-D58380D4824C}">
      <dgm:prSet/>
      <dgm:spPr/>
      <dgm:t>
        <a:bodyPr/>
        <a:lstStyle/>
        <a:p>
          <a:endParaRPr lang="en-US"/>
        </a:p>
      </dgm:t>
    </dgm:pt>
    <dgm:pt modelId="{CC9E6CD0-1C2A-491A-82BA-D20AAEFE77A4}">
      <dgm:prSet phldrT="[Text]"/>
      <dgm:spPr/>
      <dgm:t>
        <a:bodyPr/>
        <a:lstStyle/>
        <a:p>
          <a:r>
            <a:rPr lang="en-US" dirty="0" smtClean="0"/>
            <a:t>Social</a:t>
          </a:r>
          <a:endParaRPr lang="en-US" dirty="0"/>
        </a:p>
      </dgm:t>
    </dgm:pt>
    <dgm:pt modelId="{FF63FDCF-BF0F-4CFB-88A7-94292948A0B1}" type="parTrans" cxnId="{0F528A5E-6EFF-4F07-8D9D-5519D24C7253}">
      <dgm:prSet/>
      <dgm:spPr/>
      <dgm:t>
        <a:bodyPr/>
        <a:lstStyle/>
        <a:p>
          <a:endParaRPr lang="en-US"/>
        </a:p>
      </dgm:t>
    </dgm:pt>
    <dgm:pt modelId="{94DC6BF4-C765-4787-A6D1-6A53DF803824}" type="sibTrans" cxnId="{0F528A5E-6EFF-4F07-8D9D-5519D24C7253}">
      <dgm:prSet/>
      <dgm:spPr/>
      <dgm:t>
        <a:bodyPr/>
        <a:lstStyle/>
        <a:p>
          <a:endParaRPr lang="en-US"/>
        </a:p>
      </dgm:t>
    </dgm:pt>
    <dgm:pt modelId="{3C44193F-4E85-4B64-871D-3A33AC12F71B}">
      <dgm:prSet phldrT="[Text]"/>
      <dgm:spPr/>
      <dgm:t>
        <a:bodyPr/>
        <a:lstStyle/>
        <a:p>
          <a:r>
            <a:rPr lang="en-US" dirty="0" smtClean="0"/>
            <a:t>Psycho	</a:t>
          </a:r>
          <a:endParaRPr lang="en-US" dirty="0"/>
        </a:p>
      </dgm:t>
    </dgm:pt>
    <dgm:pt modelId="{8CD127A8-76B2-4E05-8BC9-D9FAC22A3253}" type="parTrans" cxnId="{C2F6ADBA-EA6A-4BF5-84BA-53AA03E608ED}">
      <dgm:prSet/>
      <dgm:spPr/>
      <dgm:t>
        <a:bodyPr/>
        <a:lstStyle/>
        <a:p>
          <a:endParaRPr lang="en-US"/>
        </a:p>
      </dgm:t>
    </dgm:pt>
    <dgm:pt modelId="{593D7DBD-DC2E-4E61-8523-7C78B28277CE}" type="sibTrans" cxnId="{C2F6ADBA-EA6A-4BF5-84BA-53AA03E608ED}">
      <dgm:prSet/>
      <dgm:spPr/>
      <dgm:t>
        <a:bodyPr/>
        <a:lstStyle/>
        <a:p>
          <a:endParaRPr lang="en-US"/>
        </a:p>
      </dgm:t>
    </dgm:pt>
    <dgm:pt modelId="{750EDBC0-3A6D-4218-BDAC-A336717BAF0A}" type="pres">
      <dgm:prSet presAssocID="{BBDB81D7-5828-4D8A-9FD3-020DFE816E36}" presName="compositeShape" presStyleCnt="0">
        <dgm:presLayoutVars>
          <dgm:chMax val="7"/>
          <dgm:dir/>
          <dgm:resizeHandles val="exact"/>
        </dgm:presLayoutVars>
      </dgm:prSet>
      <dgm:spPr/>
    </dgm:pt>
    <dgm:pt modelId="{AD7351B9-9A6E-4E7B-A61B-53B1A35B1E45}" type="pres">
      <dgm:prSet presAssocID="{BA4D345E-A918-46AB-8D13-5AC1F009CF2F}" presName="circ1" presStyleLbl="vennNode1" presStyleIdx="0" presStyleCnt="3" custLinFactNeighborX="5519" custLinFactNeighborY="-4522"/>
      <dgm:spPr/>
      <dgm:t>
        <a:bodyPr/>
        <a:lstStyle/>
        <a:p>
          <a:endParaRPr lang="en-US"/>
        </a:p>
      </dgm:t>
    </dgm:pt>
    <dgm:pt modelId="{3021BC16-7904-45F3-9B25-1BED5521B66E}" type="pres">
      <dgm:prSet presAssocID="{BA4D345E-A918-46AB-8D13-5AC1F009CF2F}" presName="circ1Tx" presStyleLbl="revTx" presStyleIdx="0" presStyleCnt="0">
        <dgm:presLayoutVars>
          <dgm:chMax val="0"/>
          <dgm:chPref val="0"/>
          <dgm:bulletEnabled val="1"/>
        </dgm:presLayoutVars>
      </dgm:prSet>
      <dgm:spPr/>
      <dgm:t>
        <a:bodyPr/>
        <a:lstStyle/>
        <a:p>
          <a:endParaRPr lang="en-US"/>
        </a:p>
      </dgm:t>
    </dgm:pt>
    <dgm:pt modelId="{66D0AD57-F5A7-499D-BDC3-DF80E638247F}" type="pres">
      <dgm:prSet presAssocID="{CC9E6CD0-1C2A-491A-82BA-D20AAEFE77A4}" presName="circ2" presStyleLbl="vennNode1" presStyleIdx="1" presStyleCnt="3"/>
      <dgm:spPr/>
      <dgm:t>
        <a:bodyPr/>
        <a:lstStyle/>
        <a:p>
          <a:endParaRPr lang="en-US"/>
        </a:p>
      </dgm:t>
    </dgm:pt>
    <dgm:pt modelId="{4FEAE3E9-3452-4201-9ED3-BBA47E566876}" type="pres">
      <dgm:prSet presAssocID="{CC9E6CD0-1C2A-491A-82BA-D20AAEFE77A4}" presName="circ2Tx" presStyleLbl="revTx" presStyleIdx="0" presStyleCnt="0">
        <dgm:presLayoutVars>
          <dgm:chMax val="0"/>
          <dgm:chPref val="0"/>
          <dgm:bulletEnabled val="1"/>
        </dgm:presLayoutVars>
      </dgm:prSet>
      <dgm:spPr/>
      <dgm:t>
        <a:bodyPr/>
        <a:lstStyle/>
        <a:p>
          <a:endParaRPr lang="en-US"/>
        </a:p>
      </dgm:t>
    </dgm:pt>
    <dgm:pt modelId="{BD6CDD75-7F7C-47CF-B713-1DF282AB695D}" type="pres">
      <dgm:prSet presAssocID="{3C44193F-4E85-4B64-871D-3A33AC12F71B}" presName="circ3" presStyleLbl="vennNode1" presStyleIdx="2" presStyleCnt="3"/>
      <dgm:spPr/>
      <dgm:t>
        <a:bodyPr/>
        <a:lstStyle/>
        <a:p>
          <a:endParaRPr lang="en-US"/>
        </a:p>
      </dgm:t>
    </dgm:pt>
    <dgm:pt modelId="{E413A69A-6AC6-4DFB-9072-F3B26D1B1EB3}" type="pres">
      <dgm:prSet presAssocID="{3C44193F-4E85-4B64-871D-3A33AC12F71B}" presName="circ3Tx" presStyleLbl="revTx" presStyleIdx="0" presStyleCnt="0">
        <dgm:presLayoutVars>
          <dgm:chMax val="0"/>
          <dgm:chPref val="0"/>
          <dgm:bulletEnabled val="1"/>
        </dgm:presLayoutVars>
      </dgm:prSet>
      <dgm:spPr/>
      <dgm:t>
        <a:bodyPr/>
        <a:lstStyle/>
        <a:p>
          <a:endParaRPr lang="en-US"/>
        </a:p>
      </dgm:t>
    </dgm:pt>
  </dgm:ptLst>
  <dgm:cxnLst>
    <dgm:cxn modelId="{922A26AF-725F-5840-8886-6278EE39C70D}" type="presOf" srcId="{BA4D345E-A918-46AB-8D13-5AC1F009CF2F}" destId="{AD7351B9-9A6E-4E7B-A61B-53B1A35B1E45}" srcOrd="0" destOrd="0" presId="urn:microsoft.com/office/officeart/2005/8/layout/venn1"/>
    <dgm:cxn modelId="{C2F6ADBA-EA6A-4BF5-84BA-53AA03E608ED}" srcId="{BBDB81D7-5828-4D8A-9FD3-020DFE816E36}" destId="{3C44193F-4E85-4B64-871D-3A33AC12F71B}" srcOrd="2" destOrd="0" parTransId="{8CD127A8-76B2-4E05-8BC9-D9FAC22A3253}" sibTransId="{593D7DBD-DC2E-4E61-8523-7C78B28277CE}"/>
    <dgm:cxn modelId="{D3A2456E-291E-B442-9879-90F8A2CF5148}" type="presOf" srcId="{CC9E6CD0-1C2A-491A-82BA-D20AAEFE77A4}" destId="{4FEAE3E9-3452-4201-9ED3-BBA47E566876}" srcOrd="1" destOrd="0" presId="urn:microsoft.com/office/officeart/2005/8/layout/venn1"/>
    <dgm:cxn modelId="{F4E706F7-F36E-9941-9EA7-EC58CE01EAB2}" type="presOf" srcId="{3C44193F-4E85-4B64-871D-3A33AC12F71B}" destId="{E413A69A-6AC6-4DFB-9072-F3B26D1B1EB3}" srcOrd="1" destOrd="0" presId="urn:microsoft.com/office/officeart/2005/8/layout/venn1"/>
    <dgm:cxn modelId="{0F528A5E-6EFF-4F07-8D9D-5519D24C7253}" srcId="{BBDB81D7-5828-4D8A-9FD3-020DFE816E36}" destId="{CC9E6CD0-1C2A-491A-82BA-D20AAEFE77A4}" srcOrd="1" destOrd="0" parTransId="{FF63FDCF-BF0F-4CFB-88A7-94292948A0B1}" sibTransId="{94DC6BF4-C765-4787-A6D1-6A53DF803824}"/>
    <dgm:cxn modelId="{349298D0-50C1-6741-B973-D84AD2E3B5D3}" type="presOf" srcId="{3C44193F-4E85-4B64-871D-3A33AC12F71B}" destId="{BD6CDD75-7F7C-47CF-B713-1DF282AB695D}" srcOrd="0" destOrd="0" presId="urn:microsoft.com/office/officeart/2005/8/layout/venn1"/>
    <dgm:cxn modelId="{F2CF9ED0-CAAF-104A-BC28-141B40827F26}" type="presOf" srcId="{BBDB81D7-5828-4D8A-9FD3-020DFE816E36}" destId="{750EDBC0-3A6D-4218-BDAC-A336717BAF0A}" srcOrd="0" destOrd="0" presId="urn:microsoft.com/office/officeart/2005/8/layout/venn1"/>
    <dgm:cxn modelId="{78C3A84E-3870-3241-B4CD-626D015068E9}" type="presOf" srcId="{BA4D345E-A918-46AB-8D13-5AC1F009CF2F}" destId="{3021BC16-7904-45F3-9B25-1BED5521B66E}" srcOrd="1" destOrd="0" presId="urn:microsoft.com/office/officeart/2005/8/layout/venn1"/>
    <dgm:cxn modelId="{87CDE13E-2651-BF4A-BA6E-B4CFD955CFC0}" type="presOf" srcId="{CC9E6CD0-1C2A-491A-82BA-D20AAEFE77A4}" destId="{66D0AD57-F5A7-499D-BDC3-DF80E638247F}" srcOrd="0" destOrd="0" presId="urn:microsoft.com/office/officeart/2005/8/layout/venn1"/>
    <dgm:cxn modelId="{1E7562B4-FE9F-480D-B283-D58380D4824C}" srcId="{BBDB81D7-5828-4D8A-9FD3-020DFE816E36}" destId="{BA4D345E-A918-46AB-8D13-5AC1F009CF2F}" srcOrd="0" destOrd="0" parTransId="{71FEA721-050F-4868-9AEB-830BFDB8435B}" sibTransId="{40C44CD2-1C2F-45FF-85B8-E9F137A55BAD}"/>
    <dgm:cxn modelId="{DE42E5A6-10D8-0B4E-813A-3F4241CBEF9B}" type="presParOf" srcId="{750EDBC0-3A6D-4218-BDAC-A336717BAF0A}" destId="{AD7351B9-9A6E-4E7B-A61B-53B1A35B1E45}" srcOrd="0" destOrd="0" presId="urn:microsoft.com/office/officeart/2005/8/layout/venn1"/>
    <dgm:cxn modelId="{3915A19B-D287-314D-933C-56109BAF0D95}" type="presParOf" srcId="{750EDBC0-3A6D-4218-BDAC-A336717BAF0A}" destId="{3021BC16-7904-45F3-9B25-1BED5521B66E}" srcOrd="1" destOrd="0" presId="urn:microsoft.com/office/officeart/2005/8/layout/venn1"/>
    <dgm:cxn modelId="{93A0D608-CDAA-474B-A4DF-2013C0AC3F98}" type="presParOf" srcId="{750EDBC0-3A6D-4218-BDAC-A336717BAF0A}" destId="{66D0AD57-F5A7-499D-BDC3-DF80E638247F}" srcOrd="2" destOrd="0" presId="urn:microsoft.com/office/officeart/2005/8/layout/venn1"/>
    <dgm:cxn modelId="{6280E121-686E-3548-BFDC-BF6E58BF0492}" type="presParOf" srcId="{750EDBC0-3A6D-4218-BDAC-A336717BAF0A}" destId="{4FEAE3E9-3452-4201-9ED3-BBA47E566876}" srcOrd="3" destOrd="0" presId="urn:microsoft.com/office/officeart/2005/8/layout/venn1"/>
    <dgm:cxn modelId="{786ABEC2-C6E3-384B-8296-B674B88BB5BD}" type="presParOf" srcId="{750EDBC0-3A6D-4218-BDAC-A336717BAF0A}" destId="{BD6CDD75-7F7C-47CF-B713-1DF282AB695D}" srcOrd="4" destOrd="0" presId="urn:microsoft.com/office/officeart/2005/8/layout/venn1"/>
    <dgm:cxn modelId="{67D2C454-7607-8F47-AA70-F8D0ADC0AA3B}" type="presParOf" srcId="{750EDBC0-3A6D-4218-BDAC-A336717BAF0A}" destId="{E413A69A-6AC6-4DFB-9072-F3B26D1B1EB3}"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53E47-E5DE-4C3F-B16E-21683C5A2266}">
      <dsp:nvSpPr>
        <dsp:cNvPr id="0" name=""/>
        <dsp:cNvSpPr/>
      </dsp:nvSpPr>
      <dsp:spPr>
        <a:xfrm>
          <a:off x="900099" y="31503"/>
          <a:ext cx="1512168" cy="151216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Child</a:t>
          </a:r>
          <a:endParaRPr lang="en-US" sz="2400" kern="1200" dirty="0"/>
        </a:p>
      </dsp:txBody>
      <dsp:txXfrm>
        <a:off x="1101722" y="296132"/>
        <a:ext cx="1108923" cy="680475"/>
      </dsp:txXfrm>
    </dsp:sp>
    <dsp:sp modelId="{D85EE5E8-6B31-456A-B17E-025129491412}">
      <dsp:nvSpPr>
        <dsp:cNvPr id="0" name=""/>
        <dsp:cNvSpPr/>
      </dsp:nvSpPr>
      <dsp:spPr>
        <a:xfrm>
          <a:off x="1445740" y="976608"/>
          <a:ext cx="1512168" cy="151216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Civilian</a:t>
          </a:r>
          <a:endParaRPr lang="en-US" sz="2400" kern="1200" dirty="0"/>
        </a:p>
      </dsp:txBody>
      <dsp:txXfrm>
        <a:off x="1908212" y="1367251"/>
        <a:ext cx="907300" cy="831692"/>
      </dsp:txXfrm>
    </dsp:sp>
    <dsp:sp modelId="{8A539F09-CC42-4F22-9950-C43CC5C5F698}">
      <dsp:nvSpPr>
        <dsp:cNvPr id="0" name=""/>
        <dsp:cNvSpPr/>
      </dsp:nvSpPr>
      <dsp:spPr>
        <a:xfrm>
          <a:off x="354459" y="976608"/>
          <a:ext cx="1512168" cy="151216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Soldier</a:t>
          </a:r>
        </a:p>
      </dsp:txBody>
      <dsp:txXfrm>
        <a:off x="496855" y="1367251"/>
        <a:ext cx="907300" cy="8316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D6949-B6E3-4AF8-8BEA-A2CD3EB8C7C4}">
      <dsp:nvSpPr>
        <dsp:cNvPr id="0" name=""/>
        <dsp:cNvSpPr/>
      </dsp:nvSpPr>
      <dsp:spPr>
        <a:xfrm>
          <a:off x="2961474" y="3289"/>
          <a:ext cx="1576401" cy="1024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Stress	</a:t>
          </a:r>
          <a:endParaRPr lang="en-US" sz="2500" kern="1200" dirty="0"/>
        </a:p>
      </dsp:txBody>
      <dsp:txXfrm>
        <a:off x="3011494" y="53309"/>
        <a:ext cx="1476361" cy="924620"/>
      </dsp:txXfrm>
    </dsp:sp>
    <dsp:sp modelId="{730D0B3E-F1CE-4A66-87F9-4329CC4C4CA5}">
      <dsp:nvSpPr>
        <dsp:cNvPr id="0" name=""/>
        <dsp:cNvSpPr/>
      </dsp:nvSpPr>
      <dsp:spPr>
        <a:xfrm>
          <a:off x="1703413" y="515619"/>
          <a:ext cx="4092522" cy="4092522"/>
        </a:xfrm>
        <a:custGeom>
          <a:avLst/>
          <a:gdLst/>
          <a:ahLst/>
          <a:cxnLst/>
          <a:rect l="0" t="0" r="0" b="0"/>
          <a:pathLst>
            <a:path>
              <a:moveTo>
                <a:pt x="3045426" y="260524"/>
              </a:moveTo>
              <a:arcTo wR="2046261" hR="2046261" stAng="17953687" swAng="12111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813C779-49B9-4DE8-8A3A-11FA9B906C06}">
      <dsp:nvSpPr>
        <dsp:cNvPr id="0" name=""/>
        <dsp:cNvSpPr/>
      </dsp:nvSpPr>
      <dsp:spPr>
        <a:xfrm>
          <a:off x="4907584" y="1417221"/>
          <a:ext cx="1576401" cy="1024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Resilience</a:t>
          </a:r>
          <a:endParaRPr lang="en-US" sz="2500" kern="1200" dirty="0"/>
        </a:p>
      </dsp:txBody>
      <dsp:txXfrm>
        <a:off x="4957604" y="1467241"/>
        <a:ext cx="1476361" cy="924620"/>
      </dsp:txXfrm>
    </dsp:sp>
    <dsp:sp modelId="{49D413D2-FB13-4C1A-A227-66FB7BA572FB}">
      <dsp:nvSpPr>
        <dsp:cNvPr id="0" name=""/>
        <dsp:cNvSpPr/>
      </dsp:nvSpPr>
      <dsp:spPr>
        <a:xfrm>
          <a:off x="1703413" y="515619"/>
          <a:ext cx="4092522" cy="4092522"/>
        </a:xfrm>
        <a:custGeom>
          <a:avLst/>
          <a:gdLst/>
          <a:ahLst/>
          <a:cxnLst/>
          <a:rect l="0" t="0" r="0" b="0"/>
          <a:pathLst>
            <a:path>
              <a:moveTo>
                <a:pt x="4087608" y="2187988"/>
              </a:moveTo>
              <a:arcTo wR="2046261" hR="2046261" stAng="21838294" swAng="135941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97D6499-826D-48FC-B87A-C73AFAD00FE5}">
      <dsp:nvSpPr>
        <dsp:cNvPr id="0" name=""/>
        <dsp:cNvSpPr/>
      </dsp:nvSpPr>
      <dsp:spPr>
        <a:xfrm>
          <a:off x="4164236" y="3705010"/>
          <a:ext cx="1576401" cy="1024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Psycho-logical</a:t>
          </a:r>
          <a:endParaRPr lang="en-US" sz="2500" kern="1200" dirty="0"/>
        </a:p>
      </dsp:txBody>
      <dsp:txXfrm>
        <a:off x="4214256" y="3755030"/>
        <a:ext cx="1476361" cy="924620"/>
      </dsp:txXfrm>
    </dsp:sp>
    <dsp:sp modelId="{63C1CF3C-ABE1-468F-8BBE-ACCEF6FED702}">
      <dsp:nvSpPr>
        <dsp:cNvPr id="0" name=""/>
        <dsp:cNvSpPr/>
      </dsp:nvSpPr>
      <dsp:spPr>
        <a:xfrm>
          <a:off x="1703413" y="515619"/>
          <a:ext cx="4092522" cy="4092522"/>
        </a:xfrm>
        <a:custGeom>
          <a:avLst/>
          <a:gdLst/>
          <a:ahLst/>
          <a:cxnLst/>
          <a:rect l="0" t="0" r="0" b="0"/>
          <a:pathLst>
            <a:path>
              <a:moveTo>
                <a:pt x="2297254" y="4077071"/>
              </a:moveTo>
              <a:arcTo wR="2046261" hR="2046261" stAng="4977264" swAng="84547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DD0AD2D-6142-495B-A71A-B1837F1FCC74}">
      <dsp:nvSpPr>
        <dsp:cNvPr id="0" name=""/>
        <dsp:cNvSpPr/>
      </dsp:nvSpPr>
      <dsp:spPr>
        <a:xfrm>
          <a:off x="1758711" y="3705010"/>
          <a:ext cx="1576401" cy="1024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err="1" smtClean="0"/>
            <a:t>Physio</a:t>
          </a:r>
          <a:r>
            <a:rPr lang="en-US" sz="2500" kern="1200" dirty="0" smtClean="0"/>
            <a:t>-logical </a:t>
          </a:r>
          <a:endParaRPr lang="en-US" sz="2500" kern="1200" dirty="0"/>
        </a:p>
      </dsp:txBody>
      <dsp:txXfrm>
        <a:off x="1808731" y="3755030"/>
        <a:ext cx="1476361" cy="924620"/>
      </dsp:txXfrm>
    </dsp:sp>
    <dsp:sp modelId="{B73E2CD9-9B2B-428F-A30B-6B1B797EBF5A}">
      <dsp:nvSpPr>
        <dsp:cNvPr id="0" name=""/>
        <dsp:cNvSpPr/>
      </dsp:nvSpPr>
      <dsp:spPr>
        <a:xfrm>
          <a:off x="1703413" y="515619"/>
          <a:ext cx="4092522" cy="4092522"/>
        </a:xfrm>
        <a:custGeom>
          <a:avLst/>
          <a:gdLst/>
          <a:ahLst/>
          <a:cxnLst/>
          <a:rect l="0" t="0" r="0" b="0"/>
          <a:pathLst>
            <a:path>
              <a:moveTo>
                <a:pt x="217044" y="2963403"/>
              </a:moveTo>
              <a:arcTo wR="2046261" hR="2046261" stAng="9202289" swAng="135941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4C7B5CE-E91B-47C0-850E-4FC103340B59}">
      <dsp:nvSpPr>
        <dsp:cNvPr id="0" name=""/>
        <dsp:cNvSpPr/>
      </dsp:nvSpPr>
      <dsp:spPr>
        <a:xfrm>
          <a:off x="1015364" y="1417221"/>
          <a:ext cx="1576401" cy="1024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Trauma</a:t>
          </a:r>
          <a:endParaRPr lang="en-US" sz="2500" kern="1200" dirty="0"/>
        </a:p>
      </dsp:txBody>
      <dsp:txXfrm>
        <a:off x="1065384" y="1467241"/>
        <a:ext cx="1476361" cy="924620"/>
      </dsp:txXfrm>
    </dsp:sp>
    <dsp:sp modelId="{BFA70714-3F9A-4E1A-944E-096BD97DC894}">
      <dsp:nvSpPr>
        <dsp:cNvPr id="0" name=""/>
        <dsp:cNvSpPr/>
      </dsp:nvSpPr>
      <dsp:spPr>
        <a:xfrm>
          <a:off x="1703413" y="515619"/>
          <a:ext cx="4092522" cy="4092522"/>
        </a:xfrm>
        <a:custGeom>
          <a:avLst/>
          <a:gdLst/>
          <a:ahLst/>
          <a:cxnLst/>
          <a:rect l="0" t="0" r="0" b="0"/>
          <a:pathLst>
            <a:path>
              <a:moveTo>
                <a:pt x="492273" y="714980"/>
              </a:moveTo>
              <a:arcTo wR="2046261" hR="2046261" stAng="13235174" swAng="12111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351B9-9A6E-4E7B-A61B-53B1A35B1E45}">
      <dsp:nvSpPr>
        <dsp:cNvPr id="0" name=""/>
        <dsp:cNvSpPr/>
      </dsp:nvSpPr>
      <dsp:spPr>
        <a:xfrm>
          <a:off x="527718" y="72013"/>
          <a:ext cx="1268482" cy="126848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US" sz="2100" kern="1200" dirty="0" smtClean="0"/>
            <a:t>Bio</a:t>
          </a:r>
          <a:endParaRPr lang="en-US" sz="2100" kern="1200" dirty="0"/>
        </a:p>
      </dsp:txBody>
      <dsp:txXfrm>
        <a:off x="696849" y="293997"/>
        <a:ext cx="930220" cy="570817"/>
      </dsp:txXfrm>
    </dsp:sp>
    <dsp:sp modelId="{66D0AD57-F5A7-499D-BDC3-DF80E638247F}">
      <dsp:nvSpPr>
        <dsp:cNvPr id="0" name=""/>
        <dsp:cNvSpPr/>
      </dsp:nvSpPr>
      <dsp:spPr>
        <a:xfrm>
          <a:off x="915421" y="922175"/>
          <a:ext cx="1268482" cy="126848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US" sz="2100" kern="1200" dirty="0" smtClean="0"/>
            <a:t>Social</a:t>
          </a:r>
          <a:endParaRPr lang="en-US" sz="2100" kern="1200" dirty="0"/>
        </a:p>
      </dsp:txBody>
      <dsp:txXfrm>
        <a:off x="1303365" y="1249866"/>
        <a:ext cx="761089" cy="697665"/>
      </dsp:txXfrm>
    </dsp:sp>
    <dsp:sp modelId="{BD6CDD75-7F7C-47CF-B713-1DF282AB695D}">
      <dsp:nvSpPr>
        <dsp:cNvPr id="0" name=""/>
        <dsp:cNvSpPr/>
      </dsp:nvSpPr>
      <dsp:spPr>
        <a:xfrm>
          <a:off x="0" y="922175"/>
          <a:ext cx="1268482" cy="126848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US" sz="2100" kern="1200" dirty="0" smtClean="0"/>
            <a:t>Psycho	</a:t>
          </a:r>
          <a:endParaRPr lang="en-US" sz="2100" kern="1200" dirty="0"/>
        </a:p>
      </dsp:txBody>
      <dsp:txXfrm>
        <a:off x="119448" y="1249866"/>
        <a:ext cx="761089" cy="69766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4E0222F-0646-734E-875B-F668BE291C9B}" type="datetimeFigureOut">
              <a:rPr lang="en-US" smtClean="0"/>
              <a:t>2/25/17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E1AB97C-4A68-F449-BD89-43DAA5F51289}" type="slidenum">
              <a:rPr lang="en-US" smtClean="0"/>
              <a:t>‹#›</a:t>
            </a:fld>
            <a:endParaRPr lang="en-US"/>
          </a:p>
        </p:txBody>
      </p:sp>
    </p:spTree>
    <p:extLst>
      <p:ext uri="{BB962C8B-B14F-4D97-AF65-F5344CB8AC3E}">
        <p14:creationId xmlns:p14="http://schemas.microsoft.com/office/powerpoint/2010/main" val="6750012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It is a great pleasure</a:t>
            </a:r>
            <a:r>
              <a:rPr lang="en-US" b="1" baseline="0" dirty="0" smtClean="0"/>
              <a:t> for me to be back at ETSU and an honor to be part of this distinguished lecture series.  </a:t>
            </a:r>
          </a:p>
          <a:p>
            <a:r>
              <a:rPr lang="en-US" b="1" baseline="0" dirty="0" smtClean="0"/>
              <a:t>The story I want to tell tonight has its origins right here, when in 2001 ETSU received a major grant from the Meridian Foundation in Washington to help the Kurds in Iraq develop and strengthen their medical infrastructure.  Even before 9-11, Iraq was on the national agenda.  </a:t>
            </a:r>
          </a:p>
          <a:p>
            <a:r>
              <a:rPr lang="en-US" b="1" baseline="0" dirty="0" smtClean="0"/>
              <a:t>Major universities like Harvard competed for this grant, and we got it.  </a:t>
            </a:r>
          </a:p>
          <a:p>
            <a:r>
              <a:rPr lang="en-US" b="1" baseline="0" dirty="0" smtClean="0"/>
              <a:t>At first several delegations of Kurdish physicians came to Tennessee to observe what ETSU was doing in rural health.</a:t>
            </a:r>
          </a:p>
          <a:p>
            <a:r>
              <a:rPr lang="en-US" b="1" baseline="0" dirty="0" smtClean="0"/>
              <a:t>  We developed strong friendships that continue to this day. </a:t>
            </a:r>
          </a:p>
          <a:p>
            <a:r>
              <a:rPr lang="en-US" b="1" baseline="0" dirty="0" smtClean="0"/>
              <a:t>I want to focus on lessons learned from this work and draw broader implications for health, global health and mental health.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1</a:t>
            </a:fld>
            <a:endParaRPr lang="en-US"/>
          </a:p>
        </p:txBody>
      </p:sp>
    </p:spTree>
    <p:extLst>
      <p:ext uri="{BB962C8B-B14F-4D97-AF65-F5344CB8AC3E}">
        <p14:creationId xmlns:p14="http://schemas.microsoft.com/office/powerpoint/2010/main" val="1444172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6F26AB09-EF17-4F4F-A0A4-E2C6FC8A7C6C}" type="slidenum">
              <a:rPr lang="en-US" sz="1200"/>
              <a:pPr/>
              <a:t>2</a:t>
            </a:fld>
            <a:endParaRPr lang="en-US" sz="1200"/>
          </a:p>
        </p:txBody>
      </p:sp>
      <p:sp>
        <p:nvSpPr>
          <p:cNvPr id="45058" name="Rectangle 2"/>
          <p:cNvSpPr>
            <a:spLocks noGrp="1" noRot="1" noChangeAspect="1" noChangeArrowheads="1"/>
          </p:cNvSpPr>
          <p:nvPr>
            <p:ph type="sldImg"/>
          </p:nvPr>
        </p:nvSpPr>
        <p:spPr>
          <a:solidFill>
            <a:srgbClr val="FFFFFF"/>
          </a:solidFill>
          <a:ln/>
        </p:spPr>
      </p:sp>
      <p:sp>
        <p:nvSpPr>
          <p:cNvPr id="289795" name="Rectangle 3"/>
          <p:cNvSpPr>
            <a:spLocks noGrp="1" noChangeArrowheads="1"/>
          </p:cNvSpPr>
          <p:nvPr>
            <p:ph type="body" idx="1"/>
          </p:nvPr>
        </p:nvSpPr>
        <p:spPr>
          <a:solidFill>
            <a:srgbClr val="FFFFFF"/>
          </a:solidFill>
          <a:ln>
            <a:solidFill>
              <a:srgbClr val="000000"/>
            </a:solidFill>
          </a:ln>
        </p:spPr>
        <p:txBody>
          <a:bodyPr/>
          <a:lstStyle/>
          <a:p>
            <a:pPr defTabSz="465887">
              <a:defRPr/>
            </a:pPr>
            <a:r>
              <a:rPr lang="en-US" b="1" dirty="0"/>
              <a:t>	</a:t>
            </a:r>
            <a:r>
              <a:rPr lang="en-US" b="1" dirty="0" smtClean="0"/>
              <a:t>PTSD is the obvious correlate of war trauma, but my work in global health has increasingly impressed on me that the distinction between health and mental health is an artificial distinction</a:t>
            </a:r>
            <a:r>
              <a:rPr lang="en-US" b="1" baseline="0" dirty="0" smtClean="0"/>
              <a:t> for reasons I will elaborate in the subsequent remarks</a:t>
            </a:r>
            <a:endParaRPr lang="en-US" dirty="0" smtClean="0">
              <a:cs typeface="+mn-cs"/>
            </a:endParaRPr>
          </a:p>
        </p:txBody>
      </p:sp>
    </p:spTree>
    <p:extLst>
      <p:ext uri="{BB962C8B-B14F-4D97-AF65-F5344CB8AC3E}">
        <p14:creationId xmlns:p14="http://schemas.microsoft.com/office/powerpoint/2010/main" val="3747221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My </a:t>
            </a:r>
            <a:r>
              <a:rPr lang="en-US" b="1" dirty="0" smtClean="0"/>
              <a:t>experiences </a:t>
            </a:r>
            <a:r>
              <a:rPr lang="en-US" b="1" dirty="0"/>
              <a:t>working with Iraqi health professionals since early 2001 and teaching in Iraq since 2007 have impressed on me the on-going stress that people have endured. </a:t>
            </a:r>
            <a:endParaRPr lang="en-US" b="1" dirty="0" smtClean="0"/>
          </a:p>
          <a:p>
            <a:r>
              <a:rPr lang="en-US" b="1" dirty="0" smtClean="0"/>
              <a:t> </a:t>
            </a:r>
            <a:r>
              <a:rPr lang="en-US" b="1" dirty="0"/>
              <a:t>I was impressed on my first trip to Iraq in 2007 by the stories people told about the horrors of life with uncertainties of possible loss of one’s own life, but the inevitable loss of friends, murders of family members often in the most gruesome </a:t>
            </a:r>
            <a:r>
              <a:rPr lang="en-US" b="1" dirty="0" smtClean="0"/>
              <a:t>manners.</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3</a:t>
            </a:fld>
            <a:endParaRPr lang="en-US"/>
          </a:p>
        </p:txBody>
      </p:sp>
    </p:spTree>
    <p:extLst>
      <p:ext uri="{BB962C8B-B14F-4D97-AF65-F5344CB8AC3E}">
        <p14:creationId xmlns:p14="http://schemas.microsoft.com/office/powerpoint/2010/main" val="1954625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t>  </a:t>
            </a:r>
            <a:r>
              <a:rPr lang="en-US" b="1" baseline="0" dirty="0" smtClean="0"/>
              <a:t> </a:t>
            </a:r>
            <a:r>
              <a:rPr lang="en-US" b="1" dirty="0" smtClean="0"/>
              <a:t> </a:t>
            </a:r>
            <a:r>
              <a:rPr lang="en-US" b="1" dirty="0"/>
              <a:t>As a physician I was also impressed by these narratives about the anxieties people faced, but also by the health impacts -- extraordinary incidence of heart attacks, cancer, headaches, difficulty sleeping, dermatologic conditions, diabetes and difficulty controlling weight – stories which were told as directly part of the stress under which they were living.  </a:t>
            </a:r>
            <a:endParaRPr lang="en-US" b="1" dirty="0" smtClean="0"/>
          </a:p>
          <a:p>
            <a:r>
              <a:rPr lang="en-US" b="1" dirty="0" smtClean="0"/>
              <a:t>Also </a:t>
            </a:r>
            <a:r>
              <a:rPr lang="en-US" b="1" dirty="0"/>
              <a:t>to note was the extraordinary resilience of the Iraqi people, strong family and community ties and strong religious faith, even as communities were disrupted, families dislocated, and faith challenged – or perhaps worse – politicized. </a:t>
            </a:r>
          </a:p>
        </p:txBody>
      </p:sp>
      <p:sp>
        <p:nvSpPr>
          <p:cNvPr id="57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5A041BB8-DE56-3A48-9130-11412E1661EF}" type="slidenum">
              <a:rPr lang="en-US" sz="1200"/>
              <a:pPr/>
              <a:t>4</a:t>
            </a:fld>
            <a:endParaRPr lang="en-US" sz="1200"/>
          </a:p>
        </p:txBody>
      </p:sp>
    </p:spTree>
    <p:extLst>
      <p:ext uri="{BB962C8B-B14F-4D97-AF65-F5344CB8AC3E}">
        <p14:creationId xmlns:p14="http://schemas.microsoft.com/office/powerpoint/2010/main" val="3967888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6F26AB09-EF17-4F4F-A0A4-E2C6FC8A7C6C}" type="slidenum">
              <a:rPr lang="en-US" sz="1200"/>
              <a:pPr/>
              <a:t>5</a:t>
            </a:fld>
            <a:endParaRPr lang="en-US" sz="1200"/>
          </a:p>
        </p:txBody>
      </p:sp>
      <p:sp>
        <p:nvSpPr>
          <p:cNvPr id="45058" name="Rectangle 2"/>
          <p:cNvSpPr>
            <a:spLocks noGrp="1" noRot="1" noChangeAspect="1" noChangeArrowheads="1"/>
          </p:cNvSpPr>
          <p:nvPr>
            <p:ph type="sldImg"/>
          </p:nvPr>
        </p:nvSpPr>
        <p:spPr>
          <a:solidFill>
            <a:srgbClr val="FFFFFF"/>
          </a:solidFill>
          <a:ln/>
        </p:spPr>
      </p:sp>
      <p:sp>
        <p:nvSpPr>
          <p:cNvPr id="289795" name="Rectangle 3"/>
          <p:cNvSpPr>
            <a:spLocks noGrp="1" noChangeArrowheads="1"/>
          </p:cNvSpPr>
          <p:nvPr>
            <p:ph type="body" idx="1"/>
          </p:nvPr>
        </p:nvSpPr>
        <p:spPr>
          <a:solidFill>
            <a:srgbClr val="FFFFFF"/>
          </a:solidFill>
          <a:ln>
            <a:solidFill>
              <a:srgbClr val="000000"/>
            </a:solidFill>
          </a:ln>
        </p:spPr>
        <p:txBody>
          <a:bodyPr/>
          <a:lstStyle/>
          <a:p>
            <a:r>
              <a:rPr lang="en-US" b="1" dirty="0"/>
              <a:t>	Susan Sontag reminds us in her important book, </a:t>
            </a:r>
            <a:r>
              <a:rPr lang="en-US" b="1" i="1" dirty="0"/>
              <a:t>Regarding the Pain of Others</a:t>
            </a:r>
            <a:r>
              <a:rPr lang="en-US" b="1" dirty="0"/>
              <a:t>, that those beset by war and murderous politics are located on the same map as those of us less directly affected by such wars and murderous policies.  Our privilege, she suggests, might be linked to their suffering – in ways we might prefer not to imagine – much as the wealth of some might imply the destitution of others.  The painful stirring images supply only an initial spark.  </a:t>
            </a:r>
            <a:endParaRPr lang="en-US" b="1" dirty="0" smtClean="0"/>
          </a:p>
          <a:p>
            <a:r>
              <a:rPr lang="en-US" b="1" dirty="0" smtClean="0"/>
              <a:t>My </a:t>
            </a:r>
            <a:r>
              <a:rPr lang="en-US" b="1" dirty="0"/>
              <a:t>remarks take up Sontag’s challenge to look closely at the invisible wounds that wars and civil conflicts impose on those involved – everyone is involved – both soldiers and civilians alike.  </a:t>
            </a:r>
          </a:p>
        </p:txBody>
      </p:sp>
    </p:spTree>
    <p:extLst>
      <p:ext uri="{BB962C8B-B14F-4D97-AF65-F5344CB8AC3E}">
        <p14:creationId xmlns:p14="http://schemas.microsoft.com/office/powerpoint/2010/main" val="3619473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5621AB7F-7E48-0944-B1C9-DD3F4F8ED40B}" type="slidenum">
              <a:rPr lang="en-US" sz="1200"/>
              <a:pPr/>
              <a:t>6</a:t>
            </a:fld>
            <a:endParaRPr lang="en-US" sz="120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r>
              <a:rPr lang="en-US" b="1" dirty="0"/>
              <a:t>Nomenclature, the names we give things, can help us understand how we conceptualize these situations, the ones we call “traumatic” as a linguistic shorthand for experiences that may be so painful that even talking about them accentuates the pain. </a:t>
            </a:r>
            <a:endParaRPr lang="en-US" b="1" dirty="0" smtClean="0"/>
          </a:p>
          <a:p>
            <a:r>
              <a:rPr lang="en-US" b="1" dirty="0" smtClean="0"/>
              <a:t> </a:t>
            </a:r>
            <a:r>
              <a:rPr lang="en-US" b="1" dirty="0"/>
              <a:t>It has become convenient to talk about PTSD as a diagnostic entity that encompasses the psychological difficulties many soldiers have after war experiences. </a:t>
            </a:r>
          </a:p>
          <a:p>
            <a:r>
              <a:rPr lang="en-US" b="1" dirty="0"/>
              <a:t>The “symptoms” of this “disorder”, P-T-S-D, are not just suffered by soldiers, we have come to recognize.    Notably people who experienced sexual “abuse” in childhood  have similar symptoms,  </a:t>
            </a:r>
            <a:r>
              <a:rPr lang="en-US" b="1" dirty="0" smtClean="0"/>
              <a:t>flashbacks,</a:t>
            </a:r>
            <a:r>
              <a:rPr lang="en-US" b="1" baseline="0" dirty="0" smtClean="0"/>
              <a:t> </a:t>
            </a:r>
            <a:r>
              <a:rPr lang="en-US" b="1" dirty="0" smtClean="0"/>
              <a:t>intrusive </a:t>
            </a:r>
            <a:r>
              <a:rPr lang="en-US" b="1" dirty="0"/>
              <a:t>memories, </a:t>
            </a:r>
            <a:r>
              <a:rPr lang="en-US" b="1" dirty="0" smtClean="0"/>
              <a:t>nightmare, </a:t>
            </a:r>
            <a:r>
              <a:rPr lang="en-US" b="1" dirty="0" err="1" smtClean="0"/>
              <a:t>hypervigalence</a:t>
            </a:r>
            <a:r>
              <a:rPr lang="en-US" b="1" dirty="0" smtClean="0"/>
              <a:t>, but </a:t>
            </a:r>
            <a:r>
              <a:rPr lang="en-US" b="1" dirty="0"/>
              <a:t>not just these symptoms. They have  a similar disorder, which we have come to call complex-PTSD.	</a:t>
            </a:r>
            <a:endParaRPr lang="en-US" b="1" dirty="0" smtClean="0"/>
          </a:p>
          <a:p>
            <a:r>
              <a:rPr lang="en-US" b="1" dirty="0" smtClean="0"/>
              <a:t>Civilians </a:t>
            </a:r>
            <a:r>
              <a:rPr lang="en-US" b="1" dirty="0"/>
              <a:t>in war zones have been less studied, but certainly no less affected. </a:t>
            </a:r>
            <a:endParaRPr lang="en-US" b="1"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581781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1" dirty="0"/>
              <a:t>The association of physical health problems in the context of on-going stress situations impressed on me that there was a dimension of the health impact that was not captured by the moniker PTSD and led me to suggest that when stress is </a:t>
            </a:r>
            <a:r>
              <a:rPr lang="en-US" b="1" dirty="0" smtClean="0"/>
              <a:t>ongoing, </a:t>
            </a:r>
            <a:r>
              <a:rPr lang="en-US" b="1" dirty="0"/>
              <a:t>it might be useful to identify it as </a:t>
            </a:r>
            <a:r>
              <a:rPr lang="en-US" b="1" dirty="0" smtClean="0"/>
              <a:t>Ongoing </a:t>
            </a:r>
            <a:r>
              <a:rPr lang="en-US" b="1" dirty="0"/>
              <a:t>Traumatic Stress Disorder, OTSD  in order to emphasize both the physical and psychological health </a:t>
            </a:r>
            <a:r>
              <a:rPr lang="en-US" b="1" dirty="0" smtClean="0"/>
              <a:t>impacts.  </a:t>
            </a:r>
            <a:r>
              <a:rPr lang="en-US" b="1" dirty="0"/>
              <a:t>While we have long recognized the importance of a bio-psycho-social medical model and even a bio-psycho-social-spiritual model, in practical reality these dimensions are usually seen as separate concerns, often addressed by different people.  Simply stated, war is bad for your health.  	</a:t>
            </a:r>
            <a:r>
              <a:rPr lang="en-US" b="1" dirty="0" smtClean="0">
                <a:effectLst/>
              </a:rPr>
              <a:t>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7</a:t>
            </a:fld>
            <a:endParaRPr lang="en-US"/>
          </a:p>
        </p:txBody>
      </p:sp>
    </p:spTree>
    <p:extLst>
      <p:ext uri="{BB962C8B-B14F-4D97-AF65-F5344CB8AC3E}">
        <p14:creationId xmlns:p14="http://schemas.microsoft.com/office/powerpoint/2010/main" val="2380071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1" dirty="0"/>
              <a:t>War is often cast as a moral struggle, two opposing sides, Us versus Them, Good versus Evil.  In the words of Carl von Clausewitz, the famous Prussian general </a:t>
            </a:r>
            <a:r>
              <a:rPr lang="en-US" b="1" dirty="0" smtClean="0"/>
              <a:t>-</a:t>
            </a:r>
            <a:r>
              <a:rPr lang="en-US" b="1" dirty="0"/>
              <a:t>-who gave us perhaps the most accepted definition of war as “the extension of policy by other means”-- “military action is never directed against material force alone:  it is always aimed simultaneously at the moral forces which give it life, and the two cannot be separated.</a:t>
            </a:r>
            <a:r>
              <a:rPr lang="en-US" b="1" dirty="0" smtClean="0"/>
              <a:t>”</a:t>
            </a:r>
          </a:p>
          <a:p>
            <a:pPr defTabSz="465887">
              <a:defRPr/>
            </a:pPr>
            <a:r>
              <a:rPr lang="en-US" b="1" dirty="0" smtClean="0"/>
              <a:t>  </a:t>
            </a:r>
            <a:r>
              <a:rPr lang="en-US" b="1" dirty="0"/>
              <a:t>Whatever moral forces give rise to conflict, the effect is disastrous on ordinary people, soldier or civilian, caught in the crossfire.  It may also be disastrous for humanitarian workers, whatever their moral persuasions regarding a particular conflict.  </a:t>
            </a:r>
          </a:p>
          <a:p>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8</a:t>
            </a:fld>
            <a:endParaRPr lang="en-US"/>
          </a:p>
        </p:txBody>
      </p:sp>
    </p:spTree>
    <p:extLst>
      <p:ext uri="{BB962C8B-B14F-4D97-AF65-F5344CB8AC3E}">
        <p14:creationId xmlns:p14="http://schemas.microsoft.com/office/powerpoint/2010/main" val="1662347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b="1" dirty="0"/>
              <a:t>First of all, the definition of trauma is subjective.  </a:t>
            </a:r>
            <a:endParaRPr lang="en-US" b="1" dirty="0" smtClean="0"/>
          </a:p>
          <a:p>
            <a:r>
              <a:rPr lang="en-US" b="1" dirty="0" smtClean="0"/>
              <a:t>The </a:t>
            </a:r>
            <a:r>
              <a:rPr lang="en-US" b="1" dirty="0"/>
              <a:t>dictionary defines trauma as a deeply distressing or disturbing experience.  </a:t>
            </a:r>
            <a:endParaRPr lang="en-US" b="1" dirty="0" smtClean="0"/>
          </a:p>
          <a:p>
            <a:r>
              <a:rPr lang="en-US" b="1" dirty="0" smtClean="0"/>
              <a:t>More </a:t>
            </a:r>
            <a:r>
              <a:rPr lang="en-US" b="1" dirty="0"/>
              <a:t>recently trauma has come to be understood as an emotional shock following a stressful event or a physical, which may be associated with a physical shock and sometimes lead to long-term distress.  </a:t>
            </a:r>
            <a:endParaRPr lang="en-US" b="1" dirty="0" smtClean="0"/>
          </a:p>
          <a:p>
            <a:r>
              <a:rPr lang="en-US" b="1" dirty="0" smtClean="0"/>
              <a:t>Finally </a:t>
            </a:r>
            <a:r>
              <a:rPr lang="en-US" b="1" dirty="0"/>
              <a:t>in medicine, trauma may be a physical injury, belying the etymological origin of the word (from the late 17</a:t>
            </a:r>
            <a:r>
              <a:rPr lang="en-US" b="1" baseline="30000" dirty="0"/>
              <a:t>th</a:t>
            </a:r>
            <a:r>
              <a:rPr lang="en-US" b="1" dirty="0"/>
              <a:t> century, Greek origin) literally a wound</a:t>
            </a:r>
            <a:r>
              <a:rPr lang="en-US" b="1" dirty="0" smtClean="0">
                <a:effectLst/>
              </a:rPr>
              <a:t> </a:t>
            </a:r>
            <a:endParaRPr lang="tr-TR" b="1"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52044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57066" indent="-291179">
              <a:defRPr sz="2400">
                <a:solidFill>
                  <a:schemeClr val="tx1"/>
                </a:solidFill>
                <a:latin typeface="Arial" charset="0"/>
                <a:ea typeface="ＭＳ Ｐゴシック" charset="0"/>
              </a:defRPr>
            </a:lvl2pPr>
            <a:lvl3pPr marL="1164717" indent="-232943">
              <a:defRPr sz="2400">
                <a:solidFill>
                  <a:schemeClr val="tx1"/>
                </a:solidFill>
                <a:latin typeface="Arial" charset="0"/>
                <a:ea typeface="ＭＳ Ｐゴシック" charset="0"/>
              </a:defRPr>
            </a:lvl3pPr>
            <a:lvl4pPr marL="1630604" indent="-232943">
              <a:defRPr sz="2400">
                <a:solidFill>
                  <a:schemeClr val="tx1"/>
                </a:solidFill>
                <a:latin typeface="Arial" charset="0"/>
                <a:ea typeface="ＭＳ Ｐゴシック" charset="0"/>
              </a:defRPr>
            </a:lvl4pPr>
            <a:lvl5pPr marL="2096491" indent="-232943">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632F6B44-CDF2-B143-B283-1C64C4976735}" type="slidenum">
              <a:rPr lang="en-US" sz="1200">
                <a:latin typeface="Times New Roman" charset="0"/>
              </a:rPr>
              <a:pPr/>
              <a:t>10</a:t>
            </a:fld>
            <a:endParaRPr lang="en-US" sz="1200">
              <a:latin typeface="Times New Roman"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defTabSz="465887">
              <a:defRPr/>
            </a:pPr>
            <a:r>
              <a:rPr lang="en-US" b="1" dirty="0"/>
              <a:t>The interrelationship of the physical and mental aspects of trauma hints at the stigma associated with PTSD (and any emotional distress) particularly in war situations where “heroism” is the expectation, and anything less may be associated with some overt or implicit culpability, an inability or unwillingness to hide one’s vulnerability or to pretend it doesn’t exist.  Considered from the perspective of mental health (well-being) rather than illness, this may be an inability or unwillingness to recognize and acknowledge the reality.  Thus PTSD is heir of the misunderstandings of previous wars, where the psychological symptoms were identified as “shell shock”, and treatments (often coercive behaviorist conditioning and shaming tactics) were aimed at getting the soldier back to the front. </a:t>
            </a:r>
            <a:endParaRPr lang="en-US" b="1" dirty="0" smtClean="0"/>
          </a:p>
          <a:p>
            <a:pPr defTabSz="465887">
              <a:defRPr/>
            </a:pPr>
            <a:r>
              <a:rPr lang="en-US" b="1" dirty="0" smtClean="0"/>
              <a:t> </a:t>
            </a:r>
            <a:r>
              <a:rPr lang="en-US" b="1" dirty="0"/>
              <a:t>Current attempts to better understand Traumatic Brain Injury help us appreciate earlier misunderstandings of shell shock and redress the disservice to those who serve.  </a:t>
            </a:r>
          </a:p>
          <a:p>
            <a:endParaRPr lang="es-ES_tradnl" b="1" dirty="0">
              <a:ea typeface="ＭＳ Ｐゴシック" charset="0"/>
              <a:cs typeface="ＭＳ Ｐゴシック" charset="0"/>
            </a:endParaRPr>
          </a:p>
        </p:txBody>
      </p:sp>
    </p:spTree>
    <p:extLst>
      <p:ext uri="{BB962C8B-B14F-4D97-AF65-F5344CB8AC3E}">
        <p14:creationId xmlns:p14="http://schemas.microsoft.com/office/powerpoint/2010/main" val="3339074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B56A1CCB-BDA5-7949-97FA-FADA0427F353}" type="slidenum">
              <a:rPr lang="en-US" sz="1200"/>
              <a:pPr/>
              <a:t>11</a:t>
            </a:fld>
            <a:endParaRPr lang="en-US" sz="120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Recently the “D” in PTSD has come under question, suggesting posttraumatic stress is not a disorder, but rather an injury.  </a:t>
            </a:r>
            <a:endParaRPr lang="en-US" b="1" dirty="0" smtClean="0"/>
          </a:p>
          <a:p>
            <a:r>
              <a:rPr lang="en-US" b="1" dirty="0" smtClean="0"/>
              <a:t>Particularly </a:t>
            </a:r>
            <a:r>
              <a:rPr lang="en-US" b="1" dirty="0"/>
              <a:t>in military circles, there has been advocacy for replacing the “D” for disorder with an “I” for injury, the argument being that soldiers and veterans would be more like to seek treatment and treatment would be less stigmatized.  </a:t>
            </a:r>
            <a:endParaRPr lang="en-US" b="1" dirty="0" smtClean="0"/>
          </a:p>
          <a:p>
            <a:r>
              <a:rPr lang="en-US" b="1" dirty="0" smtClean="0"/>
              <a:t>While </a:t>
            </a:r>
            <a:r>
              <a:rPr lang="en-US" b="1" dirty="0"/>
              <a:t>PTSD is enshrined in the Diagnostic and Statistical Manuals, the abbreviation “posttraumatic stress” is gaining some currency over the more controversial acronym, PTSD.   </a:t>
            </a:r>
          </a:p>
          <a:p>
            <a:r>
              <a:rPr lang="en-US" b="1" dirty="0"/>
              <a:t>Indeed calling the response people have in any disaster, natural or man made (human made) a disorder is probably a misnomer.  </a:t>
            </a:r>
            <a:endParaRPr lang="en-US" b="1" dirty="0" smtClean="0"/>
          </a:p>
          <a:p>
            <a:r>
              <a:rPr lang="en-US" b="1" dirty="0" smtClean="0"/>
              <a:t>These </a:t>
            </a:r>
            <a:r>
              <a:rPr lang="en-US" b="1" dirty="0"/>
              <a:t>are NORMAL RESPONSES TO ABNORMAL SITUATIONS.  </a:t>
            </a:r>
          </a:p>
        </p:txBody>
      </p:sp>
    </p:spTree>
    <p:extLst>
      <p:ext uri="{BB962C8B-B14F-4D97-AF65-F5344CB8AC3E}">
        <p14:creationId xmlns:p14="http://schemas.microsoft.com/office/powerpoint/2010/main" val="2683220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CME -Erbil                                                       21st Apr 08</a:t>
            </a:r>
          </a:p>
        </p:txBody>
      </p:sp>
      <p:sp>
        <p:nvSpPr>
          <p:cNvPr id="829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S.Bharath, NIMHANS, India</a:t>
            </a:r>
          </a:p>
        </p:txBody>
      </p:sp>
      <p:sp>
        <p:nvSpPr>
          <p:cNvPr id="82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60C701A8-3456-8D47-B838-4FB32F4D01E3}" type="slidenum">
              <a:rPr lang="en-US" sz="1200"/>
              <a:pPr/>
              <a:t>12</a:t>
            </a:fld>
            <a:endParaRPr lang="en-US" sz="1200"/>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b="1" i="1" dirty="0">
                <a:latin typeface="Arial" charset="0"/>
                <a:ea typeface="ＭＳ Ｐゴシック" charset="0"/>
                <a:cs typeface="ＭＳ Ｐゴシック" charset="0"/>
              </a:rPr>
              <a:t>This slide </a:t>
            </a:r>
            <a:r>
              <a:rPr lang="en-GB" b="1" i="1" dirty="0" smtClean="0">
                <a:latin typeface="Arial" charset="0"/>
                <a:ea typeface="ＭＳ Ｐゴシック" charset="0"/>
                <a:cs typeface="ＭＳ Ｐゴシック" charset="0"/>
              </a:rPr>
              <a:t>represents </a:t>
            </a:r>
            <a:r>
              <a:rPr lang="en-GB" b="1" i="1" dirty="0">
                <a:latin typeface="Arial" charset="0"/>
                <a:ea typeface="ＭＳ Ｐゴシック" charset="0"/>
                <a:cs typeface="ＭＳ Ｐゴシック" charset="0"/>
              </a:rPr>
              <a:t>PTSD as a result of a single traumatic event</a:t>
            </a:r>
          </a:p>
          <a:p>
            <a:r>
              <a:rPr lang="en-GB" b="1" dirty="0">
                <a:latin typeface="Arial" charset="0"/>
                <a:ea typeface="ＭＳ Ｐゴシック" charset="0"/>
                <a:cs typeface="ＭＳ Ｐゴシック" charset="0"/>
              </a:rPr>
              <a:t>Secondary problems</a:t>
            </a:r>
          </a:p>
          <a:p>
            <a:pPr>
              <a:buFontTx/>
              <a:buChar char="•"/>
            </a:pPr>
            <a:r>
              <a:rPr lang="en-GB" b="1" dirty="0">
                <a:latin typeface="Arial" charset="0"/>
                <a:ea typeface="ＭＳ Ｐゴシック" charset="0"/>
                <a:cs typeface="ＭＳ Ｐゴシック" charset="0"/>
              </a:rPr>
              <a:t>Substance use disorders</a:t>
            </a:r>
          </a:p>
          <a:p>
            <a:pPr>
              <a:buFontTx/>
              <a:buChar char="•"/>
            </a:pPr>
            <a:r>
              <a:rPr lang="en-GB" b="1" dirty="0">
                <a:latin typeface="Arial" charset="0"/>
                <a:ea typeface="ＭＳ Ｐゴシック" charset="0"/>
                <a:cs typeface="ＭＳ Ｐゴシック" charset="0"/>
              </a:rPr>
              <a:t>Depression including the risk of suicide</a:t>
            </a:r>
          </a:p>
          <a:p>
            <a:pPr>
              <a:buFontTx/>
              <a:buChar char="•"/>
            </a:pPr>
            <a:r>
              <a:rPr lang="en-GB" b="1" dirty="0">
                <a:latin typeface="Arial" charset="0"/>
                <a:ea typeface="ＭＳ Ｐゴシック" charset="0"/>
                <a:cs typeface="ＭＳ Ｐゴシック" charset="0"/>
              </a:rPr>
              <a:t>Other anxiety disorders e.g. panic </a:t>
            </a:r>
            <a:r>
              <a:rPr lang="en-GB" b="1" dirty="0" smtClean="0">
                <a:latin typeface="Arial" charset="0"/>
                <a:ea typeface="ＭＳ Ｐゴシック" charset="0"/>
                <a:cs typeface="ＭＳ Ｐゴシック" charset="0"/>
              </a:rPr>
              <a:t>attacks</a:t>
            </a:r>
          </a:p>
          <a:p>
            <a:pPr>
              <a:buFontTx/>
              <a:buNone/>
            </a:pPr>
            <a:r>
              <a:rPr lang="en-GB" b="1" dirty="0" smtClean="0">
                <a:latin typeface="Arial" charset="0"/>
                <a:ea typeface="ＭＳ Ｐゴシック" charset="0"/>
                <a:cs typeface="ＭＳ Ｐゴシック" charset="0"/>
              </a:rPr>
              <a:t>Not</a:t>
            </a:r>
            <a:r>
              <a:rPr lang="en-GB" b="1" baseline="0" dirty="0" smtClean="0">
                <a:latin typeface="Arial" charset="0"/>
                <a:ea typeface="ＭＳ Ｐゴシック" charset="0"/>
                <a:cs typeface="ＭＳ Ｐゴシック" charset="0"/>
              </a:rPr>
              <a:t> everyone who experiences a shocking event develops PTSD. </a:t>
            </a:r>
            <a:endParaRPr lang="en-GB" b="1" dirty="0">
              <a:latin typeface="Arial" charset="0"/>
              <a:ea typeface="ＭＳ Ｐゴシック" charset="0"/>
              <a:cs typeface="ＭＳ Ｐゴシック" charset="0"/>
            </a:endParaRPr>
          </a:p>
          <a:p>
            <a:endParaRPr lang="en-GB" dirty="0">
              <a:latin typeface="Arial" charset="0"/>
              <a:ea typeface="ＭＳ Ｐゴシック" charset="0"/>
              <a:cs typeface="ＭＳ Ｐゴシック" charset="0"/>
            </a:endParaRPr>
          </a:p>
          <a:p>
            <a:r>
              <a:rPr lang="en-GB" dirty="0" smtClean="0">
                <a:latin typeface="Arial" charset="0"/>
                <a:ea typeface="ＭＳ Ｐゴシック" charset="0"/>
                <a:cs typeface="ＭＳ Ｐゴシック" charset="0"/>
              </a:rPr>
              <a:t>Jonathan Shay – Odysseus in America</a:t>
            </a:r>
            <a:endParaRPr lang="en-GB"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813516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1" dirty="0"/>
              <a:t>Stress and trauma are related concepts and </a:t>
            </a:r>
            <a:r>
              <a:rPr lang="en-US" b="1" dirty="0" smtClean="0"/>
              <a:t>experienced </a:t>
            </a:r>
            <a:r>
              <a:rPr lang="en-US" b="1" dirty="0"/>
              <a:t>at basic biological and psychosocial levels.  It is worth remembering that “stress” was originally an engineering term applied to materials, which entered the biological lexicon with Walter B Cannon’s </a:t>
            </a:r>
            <a:r>
              <a:rPr lang="en-US" b="1" i="1" dirty="0"/>
              <a:t>The Wisdom of the Body</a:t>
            </a:r>
            <a:r>
              <a:rPr lang="en-US" b="1" dirty="0"/>
              <a:t> (1932) and Hans </a:t>
            </a:r>
            <a:r>
              <a:rPr lang="en-US" b="1" dirty="0" err="1"/>
              <a:t>Selye’s</a:t>
            </a:r>
            <a:r>
              <a:rPr lang="en-US" b="1" dirty="0"/>
              <a:t> classic studies of the </a:t>
            </a:r>
            <a:r>
              <a:rPr lang="en-US" b="1" i="1" dirty="0"/>
              <a:t>Stress of Life</a:t>
            </a:r>
            <a:r>
              <a:rPr lang="en-US" b="1" dirty="0"/>
              <a:t> (1956).  Stress involves the complex interactions of mind and body mediated through the endocrine and immune systems.  Trauma also has physical roots, damage to materials, but understood psychologically, trauma refers to experiences, such as </a:t>
            </a:r>
            <a:r>
              <a:rPr lang="en-US" b="1" dirty="0" smtClean="0"/>
              <a:t>witnessing </a:t>
            </a:r>
            <a:r>
              <a:rPr lang="en-US" b="1" dirty="0"/>
              <a:t>an event that involves threatened death or serious injury, which are overwhelming and thus change the person in profound ways. </a:t>
            </a:r>
            <a:endParaRPr lang="en-US" b="1" dirty="0" smtClean="0"/>
          </a:p>
          <a:p>
            <a:pPr defTabSz="465887">
              <a:defRPr/>
            </a:pPr>
            <a:r>
              <a:rPr lang="en-US" b="1" dirty="0" smtClean="0"/>
              <a:t>Because </a:t>
            </a:r>
            <a:r>
              <a:rPr lang="en-US" b="1" dirty="0"/>
              <a:t>stress and trauma are not synonymous, and because not everyone who experiences stressful situations becomes traumatized, </a:t>
            </a:r>
            <a:r>
              <a:rPr lang="en-US" b="1" i="1" dirty="0"/>
              <a:t>IASC Guidelines</a:t>
            </a:r>
            <a:r>
              <a:rPr lang="en-US" b="1" dirty="0"/>
              <a:t> (Inter-Agency Standing Committee on Mental Health and Psycho-Social Support, 2011) recommend not using the word “trauma” when stress is meant.     </a:t>
            </a:r>
          </a:p>
          <a:p>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13</a:t>
            </a:fld>
            <a:endParaRPr lang="en-US"/>
          </a:p>
        </p:txBody>
      </p:sp>
    </p:spTree>
    <p:extLst>
      <p:ext uri="{BB962C8B-B14F-4D97-AF65-F5344CB8AC3E}">
        <p14:creationId xmlns:p14="http://schemas.microsoft.com/office/powerpoint/2010/main" val="551041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In an evolutionary</a:t>
            </a:r>
            <a:r>
              <a:rPr lang="en-US" b="1" baseline="0" dirty="0" smtClean="0"/>
              <a:t> sense, the body has adapted mechanisms to survive stressful experiences.  The fight or flight mechanism of the autonomic nervous system has enabled our ancestors to survive encounters with saber-tooth tiger: increased heart rate, increased blood pressure, conversion of stored glycogen in the liver to ready-energy glucose adaptive in a short-term, keep you alive long enough to pass your genes to another generation,  but repeated stresses, with the exaggerated cortisol response lead to the adverse health outcomes, hypertension, diabetes, high cholesterol leading to heart damage, asthma,  decreased immune function, increased infections, depression, attempts to solve these imbalances with drugs, possibility of neoplasms, and early death.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14</a:t>
            </a:fld>
            <a:endParaRPr lang="en-US"/>
          </a:p>
        </p:txBody>
      </p:sp>
    </p:spTree>
    <p:extLst>
      <p:ext uri="{BB962C8B-B14F-4D97-AF65-F5344CB8AC3E}">
        <p14:creationId xmlns:p14="http://schemas.microsoft.com/office/powerpoint/2010/main" val="1058847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sympathetic nervous system pictured on the right is the fight or flight mechanism.</a:t>
            </a:r>
            <a:r>
              <a:rPr lang="en-US" b="1" baseline="0" dirty="0" smtClean="0"/>
              <a:t>  </a:t>
            </a:r>
          </a:p>
          <a:p>
            <a:r>
              <a:rPr lang="en-US" b="1" baseline="0" dirty="0" smtClean="0"/>
              <a:t>The parasympathetic nervous system on the left is the rest and relaxation response.  </a:t>
            </a:r>
          </a:p>
          <a:p>
            <a:r>
              <a:rPr lang="en-US" b="1" baseline="0" dirty="0" smtClean="0"/>
              <a:t>All of these physiological changes are automatic and out of our direct control – except – breathing.  </a:t>
            </a:r>
          </a:p>
          <a:p>
            <a:r>
              <a:rPr lang="en-US" b="1" baseline="0" dirty="0" smtClean="0"/>
              <a:t>Ancient traditions have long recognized that we can calm our nerves by deep, slow breathing, which provides oxygen to the lungs, heart, brain, and restores equilibrium.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15</a:t>
            </a:fld>
            <a:endParaRPr lang="en-US"/>
          </a:p>
        </p:txBody>
      </p:sp>
    </p:spTree>
    <p:extLst>
      <p:ext uri="{BB962C8B-B14F-4D97-AF65-F5344CB8AC3E}">
        <p14:creationId xmlns:p14="http://schemas.microsoft.com/office/powerpoint/2010/main" val="1414401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One of the most compelling demonstrations of the impact of traumatic experiences – or adverse experiences—on health (outcomes) is the famous ACE (Adverse Childhood Experiences) study (</a:t>
            </a:r>
            <a:r>
              <a:rPr lang="en-US" b="1" dirty="0" err="1"/>
              <a:t>Felitti</a:t>
            </a:r>
            <a:r>
              <a:rPr lang="en-US" b="1" dirty="0"/>
              <a:t>, et al., 1998).  Significant is the direct, rigorous, graded correlation of adverse childhood experiences (such as psychological, physical or sexual abuse, violence against mother, or living with household members who were alcohol and/or substance abusers, someone who is chronically depressed, mentally ill, institutionalized or suicidal, mentally ill or suicidal, or even imprisoned, having only one or no parents, and emotional or physical neglect) on the one hand with (physical) symptoms and illnesses, leading causes of death including ischemic heart disease, cancer, chronic lung disease, skeletal fractures, and liver disease.  Perhaps even more important is the intermediate association with a number of maladaptive attempts to cope with the trauma including increased health risks for alcoholism, drug abuse, depression, and suicide attempts, 2-4 fold increase in smoking, poor self-rated health, sexual grazing (&gt;50 sexual partners) and sexually transmitted disease, and increase in physical inactivity and severe obesity.   These intermediate symptoms may be considered in isolation as problems in themselves, thus overlooking their multiple and antecedent causes and failing to respond appropriately and effectively to real need. Briefly, the more types of adverse childhood experiences (Column 1), the greater the </a:t>
            </a:r>
            <a:r>
              <a:rPr lang="en-US" b="1" dirty="0" err="1"/>
              <a:t>neurobiologic</a:t>
            </a:r>
            <a:r>
              <a:rPr lang="en-US" b="1" dirty="0"/>
              <a:t> impacts and health risk behaviors (Column 2), and the more serious the lifelong consequences to health and well-being (Column 3) (</a:t>
            </a:r>
            <a:r>
              <a:rPr lang="en-US" b="1" dirty="0" err="1"/>
              <a:t>Feletti</a:t>
            </a:r>
            <a:r>
              <a:rPr lang="en-US" b="1" dirty="0"/>
              <a:t>, 1998).  Notable is the intermediate column of Health Risk Behaviors, smoking, obesity (or eating disorders), alcohol or drug misuse, other compulsive behaviors, which are often seen as problems in themselves, rather than understood as unsuccessful attempts to ease the pain of dealing with the memories of adverse childhood experiences.  Furthermore a large array of chronic “medical” conditions may be understood biologically as entitles unto themselves, when in fact they have complex psychosocial antecedents.  </a:t>
            </a:r>
          </a:p>
          <a:p>
            <a:r>
              <a:rPr lang="en-US" b="1" dirty="0"/>
              <a:t>People with an ACE score of 4 were seven times more likely to be alcoholics as adults than people with an ACE score of 0. They were six times more likely to have had sex before age 15, twice as likely to be diagnosed with cancer, four times as likely to suffer emphysema. People with an ACE score above 6 were 30 times more likely to have attempted suicide.  Later research suggested that only 3 percent of students with an ACE score of 0 had learning or behavioral problems in school. Among students with an ACE score of 4 or higher, 51 percent had those problems.	</a:t>
            </a:r>
          </a:p>
          <a:p>
            <a:endParaRPr lang="en-US" b="1" dirty="0"/>
          </a:p>
          <a:p>
            <a:r>
              <a:rPr lang="en-US" b="1" dirty="0"/>
              <a:t> </a:t>
            </a:r>
          </a:p>
        </p:txBody>
      </p:sp>
      <p:sp>
        <p:nvSpPr>
          <p:cNvPr id="4" name="Slide Number Placeholder 3"/>
          <p:cNvSpPr>
            <a:spLocks noGrp="1"/>
          </p:cNvSpPr>
          <p:nvPr>
            <p:ph type="sldNum" sz="quarter" idx="10"/>
          </p:nvPr>
        </p:nvSpPr>
        <p:spPr/>
        <p:txBody>
          <a:bodyPr/>
          <a:lstStyle/>
          <a:p>
            <a:fld id="{9E1AB97C-4A68-F449-BD89-43DAA5F51289}" type="slidenum">
              <a:rPr lang="en-US" smtClean="0"/>
              <a:t>16</a:t>
            </a:fld>
            <a:endParaRPr lang="en-US"/>
          </a:p>
        </p:txBody>
      </p:sp>
    </p:spTree>
    <p:extLst>
      <p:ext uri="{BB962C8B-B14F-4D97-AF65-F5344CB8AC3E}">
        <p14:creationId xmlns:p14="http://schemas.microsoft.com/office/powerpoint/2010/main" val="3577462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Feletti’s</a:t>
            </a:r>
            <a:r>
              <a:rPr lang="en-US" b="1" dirty="0" smtClean="0"/>
              <a:t> work</a:t>
            </a:r>
            <a:r>
              <a:rPr lang="en-US" b="1" baseline="0" dirty="0" smtClean="0"/>
              <a:t> is a large n study demonstrating correlation, not causation.  The scientific gaps identified in this slide might be explained by the hypotheses I have advanced and warrant further studies.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18</a:t>
            </a:fld>
            <a:endParaRPr lang="en-US"/>
          </a:p>
        </p:txBody>
      </p:sp>
    </p:spTree>
    <p:extLst>
      <p:ext uri="{BB962C8B-B14F-4D97-AF65-F5344CB8AC3E}">
        <p14:creationId xmlns:p14="http://schemas.microsoft.com/office/powerpoint/2010/main" val="2242352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World Health Organization has designed an ACE International Questionnaire – ACE-IQ.</a:t>
            </a:r>
          </a:p>
          <a:p>
            <a:r>
              <a:rPr lang="en-US" b="1" dirty="0"/>
              <a:t>Questions cover family dysfunction; physical, sexual and emotional abuse and neglect by parents or caregivers; </a:t>
            </a:r>
          </a:p>
          <a:p>
            <a:r>
              <a:rPr lang="en-US" b="1" dirty="0"/>
              <a:t>peer violence; witnessing community violence, and exposure to collective violence. </a:t>
            </a:r>
          </a:p>
          <a:p>
            <a:r>
              <a:rPr lang="en-US" b="1" dirty="0"/>
              <a:t>ACE-IQ is currently being validated through trial implementation as part of broader health surveys.</a:t>
            </a:r>
          </a:p>
          <a:p>
            <a:r>
              <a:rPr lang="en-US" b="1" dirty="0"/>
              <a:t>The WHO Iraq Mental Health Survey conducted in 2008 indicates the types of violence experienced by Iraqis at the height of the war  </a:t>
            </a:r>
          </a:p>
          <a:p>
            <a:r>
              <a:rPr lang="en-US" dirty="0"/>
              <a:t>Note </a:t>
            </a:r>
            <a:r>
              <a:rPr lang="en-US" dirty="0" smtClean="0"/>
              <a:t>that </a:t>
            </a:r>
            <a:r>
              <a:rPr lang="en-US" dirty="0"/>
              <a:t>the </a:t>
            </a:r>
            <a:r>
              <a:rPr lang="en-US" dirty="0" smtClean="0"/>
              <a:t>Kurdistan region, </a:t>
            </a:r>
            <a:r>
              <a:rPr lang="en-US" dirty="0"/>
              <a:t>where many people </a:t>
            </a:r>
            <a:r>
              <a:rPr lang="en-US" dirty="0" smtClean="0"/>
              <a:t>fled,  experienced </a:t>
            </a:r>
            <a:r>
              <a:rPr lang="en-US" dirty="0"/>
              <a:t>higher values for the categories of life threatening illness.  </a:t>
            </a:r>
          </a:p>
        </p:txBody>
      </p:sp>
      <p:sp>
        <p:nvSpPr>
          <p:cNvPr id="4" name="Slide Number Placeholder 3"/>
          <p:cNvSpPr>
            <a:spLocks noGrp="1"/>
          </p:cNvSpPr>
          <p:nvPr>
            <p:ph type="sldNum" sz="quarter" idx="10"/>
          </p:nvPr>
        </p:nvSpPr>
        <p:spPr/>
        <p:txBody>
          <a:bodyPr/>
          <a:lstStyle/>
          <a:p>
            <a:fld id="{9E1AB97C-4A68-F449-BD89-43DAA5F51289}" type="slidenum">
              <a:rPr lang="en-US" smtClean="0"/>
              <a:t>19</a:t>
            </a:fld>
            <a:endParaRPr lang="en-US"/>
          </a:p>
        </p:txBody>
      </p:sp>
    </p:spTree>
    <p:extLst>
      <p:ext uri="{BB962C8B-B14F-4D97-AF65-F5344CB8AC3E}">
        <p14:creationId xmlns:p14="http://schemas.microsoft.com/office/powerpoint/2010/main" val="3393261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1AB97C-4A68-F449-BD89-43DAA5F51289}" type="slidenum">
              <a:rPr lang="en-US" smtClean="0"/>
              <a:t>20</a:t>
            </a:fld>
            <a:endParaRPr lang="en-US"/>
          </a:p>
        </p:txBody>
      </p:sp>
    </p:spTree>
    <p:extLst>
      <p:ext uri="{BB962C8B-B14F-4D97-AF65-F5344CB8AC3E}">
        <p14:creationId xmlns:p14="http://schemas.microsoft.com/office/powerpoint/2010/main" val="3561139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1" dirty="0"/>
              <a:t>	Resilience is the positive capacity of people to cope with stress and adversity.  The term, “resilience” like stress also derives from engineering (the ability of a strained body to recover its size and shape after deformation caused by stress), and like </a:t>
            </a:r>
            <a:r>
              <a:rPr lang="en-US" b="1" dirty="0" err="1"/>
              <a:t>Selye’s</a:t>
            </a:r>
            <a:r>
              <a:rPr lang="en-US" b="1" dirty="0"/>
              <a:t> “stress of life”, resilience has a biological parallel in what </a:t>
            </a:r>
            <a:r>
              <a:rPr lang="en-US" b="1" dirty="0" err="1"/>
              <a:t>Selye</a:t>
            </a:r>
            <a:r>
              <a:rPr lang="en-US" b="1" dirty="0"/>
              <a:t> called the “General Adaptation Syndrome”.  Psychologically as well as physically and biologically, resilience is understood as the ability to “bounce back” from adversity (</a:t>
            </a:r>
            <a:r>
              <a:rPr lang="en-US" b="1" dirty="0" err="1"/>
              <a:t>Bonnano</a:t>
            </a:r>
            <a:r>
              <a:rPr lang="en-US" b="1" dirty="0"/>
              <a:t>, 2004).  Across cultures, family support, social support, civil society, religion and spirituality are among the recognized factors that promote resilience.  Humanitarian assistance may be seen as among those factors in which the international community allies with local support systems to tip the balance from distress to adaptation and promote resilience and recovery.  </a:t>
            </a:r>
          </a:p>
          <a:p>
            <a:endParaRPr lang="en-US" b="0" dirty="0"/>
          </a:p>
        </p:txBody>
      </p:sp>
      <p:sp>
        <p:nvSpPr>
          <p:cNvPr id="4" name="Slide Number Placeholder 3"/>
          <p:cNvSpPr>
            <a:spLocks noGrp="1"/>
          </p:cNvSpPr>
          <p:nvPr>
            <p:ph type="sldNum" sz="quarter" idx="10"/>
          </p:nvPr>
        </p:nvSpPr>
        <p:spPr/>
        <p:txBody>
          <a:bodyPr/>
          <a:lstStyle/>
          <a:p>
            <a:fld id="{9E1AB97C-4A68-F449-BD89-43DAA5F51289}" type="slidenum">
              <a:rPr lang="en-US" smtClean="0"/>
              <a:t>21</a:t>
            </a:fld>
            <a:endParaRPr lang="en-US"/>
          </a:p>
        </p:txBody>
      </p:sp>
    </p:spTree>
    <p:extLst>
      <p:ext uri="{BB962C8B-B14F-4D97-AF65-F5344CB8AC3E}">
        <p14:creationId xmlns:p14="http://schemas.microsoft.com/office/powerpoint/2010/main" val="221306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ln/>
        </p:spPr>
      </p:sp>
      <p:sp>
        <p:nvSpPr>
          <p:cNvPr id="716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Arial" charset="0"/>
                <a:ea typeface="ＭＳ Ｐゴシック" charset="0"/>
                <a:cs typeface="ＭＳ Ｐゴシック" charset="0"/>
              </a:rPr>
              <a:t>Where there are no psychiatrists – or too few -- integration </a:t>
            </a:r>
            <a:r>
              <a:rPr lang="en-US" b="1" dirty="0">
                <a:latin typeface="Arial" charset="0"/>
                <a:ea typeface="ＭＳ Ｐゴシック" charset="0"/>
                <a:cs typeface="ＭＳ Ｐゴシック" charset="0"/>
              </a:rPr>
              <a:t>of mental health and psychosocial support with primary </a:t>
            </a:r>
            <a:r>
              <a:rPr lang="en-US" b="1" dirty="0" smtClean="0">
                <a:latin typeface="Arial" charset="0"/>
                <a:ea typeface="ＭＳ Ｐゴシック" charset="0"/>
                <a:cs typeface="ＭＳ Ｐゴシック" charset="0"/>
              </a:rPr>
              <a:t>care</a:t>
            </a:r>
          </a:p>
          <a:p>
            <a:r>
              <a:rPr lang="en-US" b="1" dirty="0" smtClean="0">
                <a:latin typeface="Arial" charset="0"/>
                <a:ea typeface="ＭＳ Ｐゴシック" charset="0"/>
                <a:cs typeface="ＭＳ Ｐゴシック" charset="0"/>
              </a:rPr>
              <a:t> </a:t>
            </a:r>
            <a:r>
              <a:rPr lang="en-US" b="1" dirty="0">
                <a:latin typeface="Arial" charset="0"/>
                <a:ea typeface="ＭＳ Ｐゴシック" charset="0"/>
                <a:cs typeface="ＭＳ Ｐゴシック" charset="0"/>
              </a:rPr>
              <a:t>is not just an economic expedient, </a:t>
            </a:r>
            <a:endParaRPr lang="en-US" b="1" dirty="0" smtClean="0">
              <a:latin typeface="Arial" charset="0"/>
              <a:ea typeface="ＭＳ Ｐゴシック" charset="0"/>
              <a:cs typeface="ＭＳ Ｐゴシック" charset="0"/>
            </a:endParaRPr>
          </a:p>
          <a:p>
            <a:r>
              <a:rPr lang="en-US" b="1" dirty="0" smtClean="0">
                <a:latin typeface="Arial" charset="0"/>
                <a:ea typeface="ＭＳ Ｐゴシック" charset="0"/>
                <a:cs typeface="ＭＳ Ｐゴシック" charset="0"/>
              </a:rPr>
              <a:t>it </a:t>
            </a:r>
            <a:r>
              <a:rPr lang="en-US" b="1" dirty="0">
                <a:latin typeface="Arial" charset="0"/>
                <a:ea typeface="ＭＳ Ｐゴシック" charset="0"/>
                <a:cs typeface="ＭＳ Ｐゴシック" charset="0"/>
              </a:rPr>
              <a:t>also makes good sense medically and socially.  </a:t>
            </a:r>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9E473D09-E1C5-3146-9883-B9AA36665D96}" type="slidenum">
              <a:rPr lang="en-US" sz="1200"/>
              <a:pPr/>
              <a:t>22</a:t>
            </a:fld>
            <a:endParaRPr lang="en-US" sz="1200"/>
          </a:p>
        </p:txBody>
      </p:sp>
    </p:spTree>
    <p:extLst>
      <p:ext uri="{BB962C8B-B14F-4D97-AF65-F5344CB8AC3E}">
        <p14:creationId xmlns:p14="http://schemas.microsoft.com/office/powerpoint/2010/main" val="1019312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While families</a:t>
            </a:r>
            <a:r>
              <a:rPr lang="en-US" b="1" baseline="0" dirty="0" smtClean="0"/>
              <a:t> in communities are among the most robust resilience factors, we are currently facing a global refugee crisis, the largest since WWII.  </a:t>
            </a:r>
          </a:p>
          <a:p>
            <a:r>
              <a:rPr lang="en-US" b="1" baseline="0" dirty="0" err="1" smtClean="0"/>
              <a:t>Medecines</a:t>
            </a:r>
            <a:r>
              <a:rPr lang="en-US" b="1" baseline="0" dirty="0" smtClean="0"/>
              <a:t> Sans Frontier MSF has organized an exhibit on the refugee crisis focus on three desperate situations, the so-called Syrian refugee crisis, Burundi, the long-standing ethic tensions where currently 170, 000 Burundians have fled to Tanzania, and Hondurans, fleeing organized crime and murders into Mexico in hope of reaching the United States.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23</a:t>
            </a:fld>
            <a:endParaRPr lang="en-US"/>
          </a:p>
        </p:txBody>
      </p:sp>
    </p:spTree>
    <p:extLst>
      <p:ext uri="{BB962C8B-B14F-4D97-AF65-F5344CB8AC3E}">
        <p14:creationId xmlns:p14="http://schemas.microsoft.com/office/powerpoint/2010/main" val="3099146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aseline="0" dirty="0" smtClean="0"/>
              <a:t>I am planning a Fulbright sponsored program in Burundi  on Peace and Sustainable Development This was scheduled January, 2016, but was postponed because of violence in the capital Bujumbura.  I mentioned the ominous migration of Burundians to Tanzania.  What is little appreciated is that the 1994 genocide in Rwanda was preceded in 1993 by a mass migration of 90,000 Tutsis to Rwanda to escape ethic violence in Burundi. War is not over when it’s over.  </a:t>
            </a:r>
            <a:endParaRPr lang="en-US" dirty="0"/>
          </a:p>
        </p:txBody>
      </p:sp>
      <p:sp>
        <p:nvSpPr>
          <p:cNvPr id="57347"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57024" indent="-291163">
              <a:defRPr sz="2400">
                <a:solidFill>
                  <a:schemeClr val="tx1"/>
                </a:solidFill>
                <a:latin typeface="Arial" charset="0"/>
                <a:ea typeface="ＭＳ Ｐゴシック" charset="0"/>
              </a:defRPr>
            </a:lvl2pPr>
            <a:lvl3pPr marL="1164653" indent="-232930">
              <a:defRPr sz="2400">
                <a:solidFill>
                  <a:schemeClr val="tx1"/>
                </a:solidFill>
                <a:latin typeface="Arial" charset="0"/>
                <a:ea typeface="ＭＳ Ｐゴシック" charset="0"/>
              </a:defRPr>
            </a:lvl3pPr>
            <a:lvl4pPr marL="1630514" indent="-232930">
              <a:defRPr sz="2400">
                <a:solidFill>
                  <a:schemeClr val="tx1"/>
                </a:solidFill>
                <a:latin typeface="Arial" charset="0"/>
                <a:ea typeface="ＭＳ Ｐゴシック" charset="0"/>
              </a:defRPr>
            </a:lvl4pPr>
            <a:lvl5pPr marL="2096375" indent="-232930">
              <a:defRPr sz="2400">
                <a:solidFill>
                  <a:schemeClr val="tx1"/>
                </a:solidFill>
                <a:latin typeface="Arial" charset="0"/>
                <a:ea typeface="ＭＳ Ｐゴシック" charset="0"/>
              </a:defRPr>
            </a:lvl5pPr>
            <a:lvl6pPr marL="2562236" indent="-232930" eaLnBrk="0" fontAlgn="base" hangingPunct="0">
              <a:spcBef>
                <a:spcPct val="0"/>
              </a:spcBef>
              <a:spcAft>
                <a:spcPct val="0"/>
              </a:spcAft>
              <a:defRPr sz="2400">
                <a:solidFill>
                  <a:schemeClr val="tx1"/>
                </a:solidFill>
                <a:latin typeface="Arial" charset="0"/>
                <a:ea typeface="ＭＳ Ｐゴシック" charset="0"/>
              </a:defRPr>
            </a:lvl6pPr>
            <a:lvl7pPr marL="3028096" indent="-232930" eaLnBrk="0" fontAlgn="base" hangingPunct="0">
              <a:spcBef>
                <a:spcPct val="0"/>
              </a:spcBef>
              <a:spcAft>
                <a:spcPct val="0"/>
              </a:spcAft>
              <a:defRPr sz="2400">
                <a:solidFill>
                  <a:schemeClr val="tx1"/>
                </a:solidFill>
                <a:latin typeface="Arial" charset="0"/>
                <a:ea typeface="ＭＳ Ｐゴシック" charset="0"/>
              </a:defRPr>
            </a:lvl7pPr>
            <a:lvl8pPr marL="3493957" indent="-232930" eaLnBrk="0" fontAlgn="base" hangingPunct="0">
              <a:spcBef>
                <a:spcPct val="0"/>
              </a:spcBef>
              <a:spcAft>
                <a:spcPct val="0"/>
              </a:spcAft>
              <a:defRPr sz="2400">
                <a:solidFill>
                  <a:schemeClr val="tx1"/>
                </a:solidFill>
                <a:latin typeface="Arial" charset="0"/>
                <a:ea typeface="ＭＳ Ｐゴシック" charset="0"/>
              </a:defRPr>
            </a:lvl8pPr>
            <a:lvl9pPr marL="3959819" indent="-232930" eaLnBrk="0" fontAlgn="base" hangingPunct="0">
              <a:spcBef>
                <a:spcPct val="0"/>
              </a:spcBef>
              <a:spcAft>
                <a:spcPct val="0"/>
              </a:spcAft>
              <a:defRPr sz="2400">
                <a:solidFill>
                  <a:schemeClr val="tx1"/>
                </a:solidFill>
                <a:latin typeface="Arial" charset="0"/>
                <a:ea typeface="ＭＳ Ｐゴシック" charset="0"/>
              </a:defRPr>
            </a:lvl9pPr>
          </a:lstStyle>
          <a:p>
            <a:fld id="{1DB02EB8-6880-7C43-B595-6B515FB3FC4E}" type="slidenum">
              <a:rPr lang="en-US" sz="1200">
                <a:latin typeface="Verdana" charset="0"/>
              </a:rPr>
              <a:pPr/>
              <a:t>24</a:t>
            </a:fld>
            <a:endParaRPr lang="en-US" sz="1200">
              <a:latin typeface="Verdana" charset="0"/>
            </a:endParaRPr>
          </a:p>
        </p:txBody>
      </p:sp>
    </p:spTree>
    <p:extLst>
      <p:ext uri="{BB962C8B-B14F-4D97-AF65-F5344CB8AC3E}">
        <p14:creationId xmlns:p14="http://schemas.microsoft.com/office/powerpoint/2010/main" val="2365093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GW Global Mental Health Program</a:t>
            </a:r>
          </a:p>
          <a:p>
            <a:r>
              <a:rPr lang="en-US" b="1" dirty="0"/>
              <a:t>"George Washington University is an innovator in Global Health and Global Mental Health programming recognized internationally for preparing students, residents and faculty to respond to global crises and complex emergency situations.  The GWU has touched the lives of vulnerable populations worldwide through programs that foster community support and healing.  The GWU community approach builds medical infrastructure through education and consultation and strengthening civil society institutions.”  This photo was taken by one of our GW psychiatry residents, Dr. Nicole </a:t>
            </a:r>
            <a:r>
              <a:rPr lang="en-US" b="1" dirty="0" smtClean="0"/>
              <a:t>Nguyen </a:t>
            </a:r>
            <a:r>
              <a:rPr lang="en-US" b="1" dirty="0" err="1"/>
              <a:t>Perras</a:t>
            </a:r>
            <a:r>
              <a:rPr lang="en-US" b="1" dirty="0"/>
              <a:t>, who was part of a team that did a psychiatric needs assessment in November, 2015.  Another resident, Dr. Fatima </a:t>
            </a:r>
            <a:r>
              <a:rPr lang="en-US" b="1" dirty="0" err="1"/>
              <a:t>Noorani</a:t>
            </a:r>
            <a:r>
              <a:rPr lang="en-US" b="1" dirty="0"/>
              <a:t>, was part of the faculty for our GW Resilience workshop in Athens in June, 2016.  </a:t>
            </a:r>
          </a:p>
        </p:txBody>
      </p:sp>
      <p:sp>
        <p:nvSpPr>
          <p:cNvPr id="4" name="Slide Number Placeholder 3"/>
          <p:cNvSpPr>
            <a:spLocks noGrp="1"/>
          </p:cNvSpPr>
          <p:nvPr>
            <p:ph type="sldNum" sz="quarter" idx="10"/>
          </p:nvPr>
        </p:nvSpPr>
        <p:spPr/>
        <p:txBody>
          <a:bodyPr/>
          <a:lstStyle/>
          <a:p>
            <a:fld id="{9E1AB97C-4A68-F449-BD89-43DAA5F51289}" type="slidenum">
              <a:rPr lang="en-US" smtClean="0"/>
              <a:t>26</a:t>
            </a:fld>
            <a:endParaRPr lang="en-US"/>
          </a:p>
        </p:txBody>
      </p:sp>
    </p:spTree>
    <p:extLst>
      <p:ext uri="{BB962C8B-B14F-4D97-AF65-F5344CB8AC3E}">
        <p14:creationId xmlns:p14="http://schemas.microsoft.com/office/powerpoint/2010/main" val="3568319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George Washington University Workshop BUILDING RESILIENCE IN HUMANITARIAN WORKSHOP – ATHENS </a:t>
            </a:r>
          </a:p>
          <a:p>
            <a:r>
              <a:rPr lang="en-US" b="1" dirty="0" smtClean="0"/>
              <a:t>Mitigating</a:t>
            </a:r>
            <a:r>
              <a:rPr lang="en-US" b="1" baseline="0" dirty="0" smtClean="0"/>
              <a:t> burnout in humanitarian workers</a:t>
            </a:r>
          </a:p>
          <a:p>
            <a:r>
              <a:rPr lang="en-US" b="1" baseline="0" dirty="0" smtClean="0"/>
              <a:t>Mindful meditation Hope modules, Psychological first aid</a:t>
            </a:r>
          </a:p>
          <a:p>
            <a:endParaRPr lang="en-US" dirty="0"/>
          </a:p>
        </p:txBody>
      </p:sp>
      <p:sp>
        <p:nvSpPr>
          <p:cNvPr id="4" name="Slide Number Placeholder 3"/>
          <p:cNvSpPr>
            <a:spLocks noGrp="1"/>
          </p:cNvSpPr>
          <p:nvPr>
            <p:ph type="sldNum" sz="quarter" idx="10"/>
          </p:nvPr>
        </p:nvSpPr>
        <p:spPr/>
        <p:txBody>
          <a:bodyPr/>
          <a:lstStyle/>
          <a:p>
            <a:fld id="{9E1AB97C-4A68-F449-BD89-43DAA5F51289}" type="slidenum">
              <a:rPr lang="en-US" smtClean="0"/>
              <a:t>27</a:t>
            </a:fld>
            <a:endParaRPr lang="en-US"/>
          </a:p>
        </p:txBody>
      </p:sp>
    </p:spTree>
    <p:extLst>
      <p:ext uri="{BB962C8B-B14F-4D97-AF65-F5344CB8AC3E}">
        <p14:creationId xmlns:p14="http://schemas.microsoft.com/office/powerpoint/2010/main" val="414215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00BD1578-07B4-4F4C-A6D3-C26B462D9C1E}" type="slidenum">
              <a:rPr lang="en-US" sz="1200"/>
              <a:pPr/>
              <a:t>29</a:t>
            </a:fld>
            <a:endParaRPr lang="en-US" sz="1200"/>
          </a:p>
        </p:txBody>
      </p:sp>
      <p:sp>
        <p:nvSpPr>
          <p:cNvPr id="37890"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pPr eaLnBrk="1" hangingPunct="1">
              <a:defRPr/>
            </a:pPr>
            <a:r>
              <a:rPr lang="en-US" b="1" dirty="0" smtClean="0">
                <a:cs typeface="+mn-cs"/>
              </a:rPr>
              <a:t>Stress causes illness and Illness causes stress</a:t>
            </a:r>
          </a:p>
          <a:p>
            <a:pPr eaLnBrk="1" hangingPunct="1">
              <a:defRPr/>
            </a:pPr>
            <a:r>
              <a:rPr lang="en-US" b="1" dirty="0" smtClean="0">
                <a:cs typeface="+mn-cs"/>
              </a:rPr>
              <a:t>The brain reacts</a:t>
            </a:r>
            <a:r>
              <a:rPr lang="en-US" b="1" baseline="0" dirty="0" smtClean="0">
                <a:cs typeface="+mn-cs"/>
              </a:rPr>
              <a:t> to experiences – diagramed here as “ENVIRONMENT”</a:t>
            </a:r>
          </a:p>
          <a:p>
            <a:pPr eaLnBrk="1" hangingPunct="1">
              <a:defRPr/>
            </a:pPr>
            <a:r>
              <a:rPr lang="en-US" b="1" baseline="0" dirty="0" smtClean="0">
                <a:cs typeface="+mn-cs"/>
              </a:rPr>
              <a:t>The body responds to signals from the brain through the nervous system, the endocrine system, and the immune system,</a:t>
            </a:r>
          </a:p>
          <a:p>
            <a:pPr eaLnBrk="1" hangingPunct="1">
              <a:defRPr/>
            </a:pPr>
            <a:r>
              <a:rPr lang="en-US" b="1" baseline="0" dirty="0" smtClean="0">
                <a:cs typeface="+mn-cs"/>
              </a:rPr>
              <a:t>Through positive and negative feedback systems.  </a:t>
            </a:r>
          </a:p>
          <a:p>
            <a:pPr eaLnBrk="1" hangingPunct="1">
              <a:defRPr/>
            </a:pPr>
            <a:r>
              <a:rPr lang="en-US" b="1" baseline="0" dirty="0" smtClean="0">
                <a:cs typeface="+mn-cs"/>
              </a:rPr>
              <a:t>The mountains pictures here are the familiar mountains we look at every day.  When I was diagnosed with cancer (multiple myeloma) in 1998, I tried to use them to remind me to relax.  But the branches of the tree outside my window reminded me of the grin of the Cheshire Cat:  You can’t relax, you have cancer.  This was the </a:t>
            </a:r>
            <a:r>
              <a:rPr lang="en-US" b="1" baseline="0" dirty="0" err="1" smtClean="0">
                <a:cs typeface="+mn-cs"/>
              </a:rPr>
              <a:t>hypervigalence</a:t>
            </a:r>
            <a:r>
              <a:rPr lang="en-US" b="1" baseline="0" dirty="0" smtClean="0">
                <a:cs typeface="+mn-cs"/>
              </a:rPr>
              <a:t> of on-going traumatic stress.  </a:t>
            </a:r>
          </a:p>
          <a:p>
            <a:pPr eaLnBrk="1" hangingPunct="1">
              <a:defRPr/>
            </a:pPr>
            <a:endParaRPr lang="en-US" dirty="0" smtClean="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00BD1578-07B4-4F4C-A6D3-C26B462D9C1E}" type="slidenum">
              <a:rPr lang="en-US" sz="1200"/>
              <a:pPr/>
              <a:t>31</a:t>
            </a:fld>
            <a:endParaRPr lang="en-US" sz="1200"/>
          </a:p>
        </p:txBody>
      </p:sp>
      <p:sp>
        <p:nvSpPr>
          <p:cNvPr id="37890"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00BD1578-07B4-4F4C-A6D3-C26B462D9C1E}" type="slidenum">
              <a:rPr lang="en-US" sz="1200"/>
              <a:pPr/>
              <a:t>32</a:t>
            </a:fld>
            <a:endParaRPr lang="en-US" sz="1200"/>
          </a:p>
        </p:txBody>
      </p:sp>
      <p:sp>
        <p:nvSpPr>
          <p:cNvPr id="37890"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6562" name="Notes Placeholder 2"/>
          <p:cNvSpPr>
            <a:spLocks noGrp="1"/>
          </p:cNvSpPr>
          <p:nvPr>
            <p:ph type="body" idx="1"/>
          </p:nvPr>
        </p:nvSpPr>
        <p:spPr>
          <a:noFill/>
        </p:spPr>
        <p:txBody>
          <a:bodyPr/>
          <a:lstStyle/>
          <a:p>
            <a:pPr eaLnBrk="1" hangingPunct="1"/>
            <a:r>
              <a:rPr lang="en-US" b="1" dirty="0"/>
              <a:t>This is Ibrahim al Jaffrey, the Prime Minister of Iraq from 2005-2006, </a:t>
            </a:r>
          </a:p>
          <a:p>
            <a:pPr eaLnBrk="1" hangingPunct="1"/>
            <a:r>
              <a:rPr lang="en-US" b="1" dirty="0"/>
              <a:t>one of the most difficult periods of the war.  </a:t>
            </a:r>
          </a:p>
          <a:p>
            <a:pPr eaLnBrk="1" hangingPunct="1"/>
            <a:r>
              <a:rPr lang="en-US" b="1" dirty="0"/>
              <a:t>As the first prime minister after the dictator, he faced enormous challenges, politically and militarily.  </a:t>
            </a:r>
          </a:p>
          <a:p>
            <a:pPr eaLnBrk="1" hangingPunct="1"/>
            <a:r>
              <a:rPr lang="en-US" b="1" dirty="0"/>
              <a:t>A very learned man, particularly interested in Thomas Jefferson and American constitutional democracy,</a:t>
            </a:r>
          </a:p>
          <a:p>
            <a:pPr eaLnBrk="1" hangingPunct="1"/>
            <a:r>
              <a:rPr lang="en-US" b="1" dirty="0"/>
              <a:t> his cabinet forged the constitution, which was the basis of the elections to follow.  </a:t>
            </a:r>
          </a:p>
          <a:p>
            <a:pPr eaLnBrk="1" hangingPunct="1"/>
            <a:r>
              <a:rPr lang="en-US" b="1" dirty="0"/>
              <a:t>I was privileged to have dinner with him once evening and photographed him in his library.  </a:t>
            </a:r>
          </a:p>
        </p:txBody>
      </p:sp>
      <p:sp>
        <p:nvSpPr>
          <p:cNvPr id="66563"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57066" indent="-291179">
              <a:defRPr sz="2400">
                <a:solidFill>
                  <a:schemeClr val="tx1"/>
                </a:solidFill>
                <a:latin typeface="Arial" charset="0"/>
                <a:ea typeface="ＭＳ Ｐゴシック" charset="0"/>
              </a:defRPr>
            </a:lvl2pPr>
            <a:lvl3pPr marL="1164717" indent="-232943">
              <a:defRPr sz="2400">
                <a:solidFill>
                  <a:schemeClr val="tx1"/>
                </a:solidFill>
                <a:latin typeface="Arial" charset="0"/>
                <a:ea typeface="ＭＳ Ｐゴシック" charset="0"/>
              </a:defRPr>
            </a:lvl3pPr>
            <a:lvl4pPr marL="1630604" indent="-232943">
              <a:defRPr sz="2400">
                <a:solidFill>
                  <a:schemeClr val="tx1"/>
                </a:solidFill>
                <a:latin typeface="Arial" charset="0"/>
                <a:ea typeface="ＭＳ Ｐゴシック" charset="0"/>
              </a:defRPr>
            </a:lvl4pPr>
            <a:lvl5pPr marL="2096491" indent="-232943">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C89094DF-FB93-304B-93C4-D55E3ADE96C9}" type="slidenum">
              <a:rPr lang="en-US" sz="1200"/>
              <a:pPr/>
              <a:t>34</a:t>
            </a:fld>
            <a:endParaRPr lang="en-US" sz="1200"/>
          </a:p>
        </p:txBody>
      </p:sp>
    </p:spTree>
    <p:extLst>
      <p:ext uri="{BB962C8B-B14F-4D97-AF65-F5344CB8AC3E}">
        <p14:creationId xmlns:p14="http://schemas.microsoft.com/office/powerpoint/2010/main" val="2966144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99B9E9-2FEF-46FA-A8A0-9DB0CB090851}" type="slidenum">
              <a:rPr lang="en-US"/>
              <a:pPr/>
              <a:t>35</a:t>
            </a:fld>
            <a:endParaRPr lang="en-US"/>
          </a:p>
        </p:txBody>
      </p:sp>
    </p:spTree>
    <p:extLst>
      <p:ext uri="{BB962C8B-B14F-4D97-AF65-F5344CB8AC3E}">
        <p14:creationId xmlns:p14="http://schemas.microsoft.com/office/powerpoint/2010/main" val="1813093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Basically the approach</a:t>
            </a:r>
            <a:r>
              <a:rPr lang="en-US" baseline="0" dirty="0" smtClean="0"/>
              <a:t> to conflict resolution is a People to People approach.</a:t>
            </a:r>
          </a:p>
          <a:p>
            <a:r>
              <a:rPr lang="en-US" baseline="0" dirty="0" smtClean="0"/>
              <a:t>While there is a tendency to think of nations as people – Iran wants such and such – when the people of Iran may hold views very different from its leaders.  </a:t>
            </a:r>
          </a:p>
        </p:txBody>
      </p:sp>
      <p:sp>
        <p:nvSpPr>
          <p:cNvPr id="4" name="Slide Number Placeholder 3"/>
          <p:cNvSpPr>
            <a:spLocks noGrp="1"/>
          </p:cNvSpPr>
          <p:nvPr>
            <p:ph type="sldNum" sz="quarter" idx="10"/>
          </p:nvPr>
        </p:nvSpPr>
        <p:spPr/>
        <p:txBody>
          <a:bodyPr/>
          <a:lstStyle/>
          <a:p>
            <a:fld id="{9E1AB97C-4A68-F449-BD89-43DAA5F51289}" type="slidenum">
              <a:rPr lang="en-US" smtClean="0"/>
              <a:t>37</a:t>
            </a:fld>
            <a:endParaRPr lang="en-US"/>
          </a:p>
        </p:txBody>
      </p:sp>
    </p:spTree>
    <p:extLst>
      <p:ext uri="{BB962C8B-B14F-4D97-AF65-F5344CB8AC3E}">
        <p14:creationId xmlns:p14="http://schemas.microsoft.com/office/powerpoint/2010/main" val="1449673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5538" name="Notes Placeholder 2"/>
          <p:cNvSpPr>
            <a:spLocks noGrp="1"/>
          </p:cNvSpPr>
          <p:nvPr>
            <p:ph type="body" idx="1"/>
          </p:nvPr>
        </p:nvSpPr>
        <p:spPr>
          <a:noFill/>
        </p:spPr>
        <p:txBody>
          <a:bodyPr/>
          <a:lstStyle/>
          <a:p>
            <a:pPr eaLnBrk="1" hangingPunct="1"/>
            <a:endParaRPr lang="en-US"/>
          </a:p>
        </p:txBody>
      </p:sp>
      <p:sp>
        <p:nvSpPr>
          <p:cNvPr id="65539"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57066" indent="-291179">
              <a:defRPr sz="2400">
                <a:solidFill>
                  <a:schemeClr val="tx1"/>
                </a:solidFill>
                <a:latin typeface="Arial" charset="0"/>
                <a:ea typeface="ＭＳ Ｐゴシック" charset="0"/>
              </a:defRPr>
            </a:lvl2pPr>
            <a:lvl3pPr marL="1164717" indent="-232943">
              <a:defRPr sz="2400">
                <a:solidFill>
                  <a:schemeClr val="tx1"/>
                </a:solidFill>
                <a:latin typeface="Arial" charset="0"/>
                <a:ea typeface="ＭＳ Ｐゴシック" charset="0"/>
              </a:defRPr>
            </a:lvl3pPr>
            <a:lvl4pPr marL="1630604" indent="-232943">
              <a:defRPr sz="2400">
                <a:solidFill>
                  <a:schemeClr val="tx1"/>
                </a:solidFill>
                <a:latin typeface="Arial" charset="0"/>
                <a:ea typeface="ＭＳ Ｐゴシック" charset="0"/>
              </a:defRPr>
            </a:lvl4pPr>
            <a:lvl5pPr marL="2096491" indent="-232943">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20EAD8DF-2FCC-FC49-A8C8-29A4D8776BDD}" type="slidenum">
              <a:rPr lang="en-US" sz="1200"/>
              <a:pPr/>
              <a:t>40</a:t>
            </a:fld>
            <a:endParaRPr lang="en-US" sz="1200"/>
          </a:p>
        </p:txBody>
      </p:sp>
    </p:spTree>
    <p:extLst>
      <p:ext uri="{BB962C8B-B14F-4D97-AF65-F5344CB8AC3E}">
        <p14:creationId xmlns:p14="http://schemas.microsoft.com/office/powerpoint/2010/main" val="32532409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57066" indent="-291179">
              <a:defRPr sz="2400">
                <a:solidFill>
                  <a:schemeClr val="tx1"/>
                </a:solidFill>
                <a:latin typeface="Arial" charset="0"/>
                <a:ea typeface="ＭＳ Ｐゴシック" charset="0"/>
              </a:defRPr>
            </a:lvl2pPr>
            <a:lvl3pPr marL="1164717" indent="-232943">
              <a:defRPr sz="2400">
                <a:solidFill>
                  <a:schemeClr val="tx1"/>
                </a:solidFill>
                <a:latin typeface="Arial" charset="0"/>
                <a:ea typeface="ＭＳ Ｐゴシック" charset="0"/>
              </a:defRPr>
            </a:lvl3pPr>
            <a:lvl4pPr marL="1630604" indent="-232943">
              <a:defRPr sz="2400">
                <a:solidFill>
                  <a:schemeClr val="tx1"/>
                </a:solidFill>
                <a:latin typeface="Arial" charset="0"/>
                <a:ea typeface="ＭＳ Ｐゴシック" charset="0"/>
              </a:defRPr>
            </a:lvl4pPr>
            <a:lvl5pPr marL="2096491" indent="-232943">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E9A010EB-30EE-F141-AAAB-1CCFB57ACCFB}" type="slidenum">
              <a:rPr lang="en-US" sz="1200">
                <a:cs typeface="MS PGothic" charset="0"/>
              </a:rPr>
              <a:pPr/>
              <a:t>45</a:t>
            </a:fld>
            <a:endParaRPr lang="en-US" sz="1200">
              <a:cs typeface="MS PGothic" charset="0"/>
            </a:endParaRPr>
          </a:p>
        </p:txBody>
      </p:sp>
      <p:sp>
        <p:nvSpPr>
          <p:cNvPr id="180226"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t>Death is the only service a criminal provides.</a:t>
            </a:r>
          </a:p>
        </p:txBody>
      </p:sp>
    </p:spTree>
    <p:extLst>
      <p:ext uri="{BB962C8B-B14F-4D97-AF65-F5344CB8AC3E}">
        <p14:creationId xmlns:p14="http://schemas.microsoft.com/office/powerpoint/2010/main" val="1983156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ln/>
        </p:spPr>
      </p:sp>
      <p:sp>
        <p:nvSpPr>
          <p:cNvPr id="686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charset="0"/>
                <a:ea typeface="ＭＳ Ｐゴシック" charset="0"/>
                <a:cs typeface="ＭＳ Ｐゴシック" charset="0"/>
              </a:rPr>
              <a:t>In consideration of the relationships between stress, trauma, and resilience, both psychologically and physiologically, </a:t>
            </a:r>
            <a:endParaRPr lang="en-US" b="1" dirty="0" smtClean="0">
              <a:latin typeface="Arial" charset="0"/>
              <a:ea typeface="ＭＳ Ｐゴシック" charset="0"/>
              <a:cs typeface="ＭＳ Ｐゴシック" charset="0"/>
            </a:endParaRPr>
          </a:p>
          <a:p>
            <a:r>
              <a:rPr lang="en-US" b="1" dirty="0" smtClean="0">
                <a:latin typeface="Arial" charset="0"/>
                <a:ea typeface="ＭＳ Ｐゴシック" charset="0"/>
                <a:cs typeface="ＭＳ Ｐゴシック" charset="0"/>
              </a:rPr>
              <a:t>I </a:t>
            </a:r>
            <a:r>
              <a:rPr lang="en-US" b="1" dirty="0">
                <a:latin typeface="Arial" charset="0"/>
                <a:ea typeface="ＭＳ Ｐゴシック" charset="0"/>
                <a:cs typeface="ＭＳ Ｐゴシック" charset="0"/>
              </a:rPr>
              <a:t>would like to suggest that health is an integrative concept involving biological, psychological, and social factors, which are all interrelated. </a:t>
            </a: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fld id="{9EE64B08-ECF5-B540-9189-6A2EF7C12245}" type="slidenum">
              <a:rPr lang="en-US" sz="1200"/>
              <a:pPr/>
              <a:t>47</a:t>
            </a:fld>
            <a:endParaRPr lang="en-US" sz="1200"/>
          </a:p>
        </p:txBody>
      </p:sp>
    </p:spTree>
    <p:extLst>
      <p:ext uri="{BB962C8B-B14F-4D97-AF65-F5344CB8AC3E}">
        <p14:creationId xmlns:p14="http://schemas.microsoft.com/office/powerpoint/2010/main" val="3892619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 that the BPS definition is nothing new – It was part of the WHO charter in 1946.</a:t>
            </a:r>
            <a:r>
              <a:rPr lang="en-US" b="1" baseline="0" dirty="0" smtClean="0"/>
              <a:t> </a:t>
            </a:r>
          </a:p>
          <a:p>
            <a:r>
              <a:rPr lang="en-US" b="1" baseline="0" dirty="0" smtClean="0"/>
              <a:t>At the end of WWII one of the greatest health crises, </a:t>
            </a:r>
          </a:p>
          <a:p>
            <a:r>
              <a:rPr lang="en-US" b="1" baseline="0" dirty="0" smtClean="0"/>
              <a:t>the world faced was the post-war refugee crisis with 40 million displaced persons, forced from home.  </a:t>
            </a:r>
            <a:endParaRPr lang="en-US" b="1" dirty="0"/>
          </a:p>
        </p:txBody>
      </p:sp>
      <p:sp>
        <p:nvSpPr>
          <p:cNvPr id="4" name="Slide Number Placeholder 3"/>
          <p:cNvSpPr>
            <a:spLocks noGrp="1"/>
          </p:cNvSpPr>
          <p:nvPr>
            <p:ph type="sldNum" sz="quarter" idx="10"/>
          </p:nvPr>
        </p:nvSpPr>
        <p:spPr/>
        <p:txBody>
          <a:bodyPr/>
          <a:lstStyle/>
          <a:p>
            <a:fld id="{9E1AB97C-4A68-F449-BD89-43DAA5F51289}" type="slidenum">
              <a:rPr lang="en-US" smtClean="0"/>
              <a:t>48</a:t>
            </a:fld>
            <a:endParaRPr lang="en-US"/>
          </a:p>
        </p:txBody>
      </p:sp>
    </p:spTree>
    <p:extLst>
      <p:ext uri="{BB962C8B-B14F-4D97-AF65-F5344CB8AC3E}">
        <p14:creationId xmlns:p14="http://schemas.microsoft.com/office/powerpoint/2010/main" val="3466836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 end with an optimistic note on the resilience of the human spirit.   I posted</a:t>
            </a:r>
            <a:r>
              <a:rPr lang="en-US" b="1" baseline="0" dirty="0" smtClean="0"/>
              <a:t> this picture on Facebook:  A group of medical students at the University of Babylon have founded their own NGO, We are the Change, echoing Gandhi’s admonition to be the change you want to see in the world.  They are pictured here delivering food and blankets to IDPs Internally Displaced Persons along the Euphrates River. </a:t>
            </a:r>
          </a:p>
          <a:p>
            <a:r>
              <a:rPr lang="en-US" b="1" baseline="0" dirty="0" smtClean="0"/>
              <a:t>This is the new face of Iraq. </a:t>
            </a:r>
          </a:p>
          <a:p>
            <a:r>
              <a:rPr lang="en-US" b="1" baseline="0" dirty="0" smtClean="0"/>
              <a:t>This is the hope we have been hoping for.  </a:t>
            </a:r>
          </a:p>
          <a:p>
            <a:r>
              <a:rPr lang="en-US" b="1" baseline="0" dirty="0" smtClean="0"/>
              <a:t>To which Mohammed </a:t>
            </a:r>
            <a:r>
              <a:rPr lang="en-US" b="1" baseline="0" dirty="0" err="1" smtClean="0"/>
              <a:t>Falah</a:t>
            </a:r>
            <a:r>
              <a:rPr lang="en-US" b="1" baseline="0" dirty="0" smtClean="0"/>
              <a:t> replied, </a:t>
            </a:r>
          </a:p>
          <a:p>
            <a:r>
              <a:rPr lang="en-US" b="1" baseline="0" dirty="0" smtClean="0"/>
              <a:t>We can see that he understand the idea – that we have a new Iraqi society which seeks to develop and grow and help each other and we see the role of youth</a:t>
            </a:r>
          </a:p>
          <a:p>
            <a:r>
              <a:rPr lang="en-US" b="1" baseline="0" dirty="0" smtClean="0"/>
              <a:t> in the estimated change for the better</a:t>
            </a:r>
          </a:p>
          <a:p>
            <a:r>
              <a:rPr lang="en-US" b="1" baseline="0" dirty="0" smtClean="0"/>
              <a:t>Thank you very much for this.  </a:t>
            </a:r>
            <a:endParaRPr lang="en-US" b="1" dirty="0"/>
          </a:p>
        </p:txBody>
      </p:sp>
      <p:sp>
        <p:nvSpPr>
          <p:cNvPr id="4" name="Slide Number Placeholder 3"/>
          <p:cNvSpPr>
            <a:spLocks noGrp="1"/>
          </p:cNvSpPr>
          <p:nvPr>
            <p:ph type="sldNum" sz="quarter" idx="10"/>
          </p:nvPr>
        </p:nvSpPr>
        <p:spPr/>
        <p:txBody>
          <a:bodyPr/>
          <a:lstStyle/>
          <a:p>
            <a:fld id="{72652587-0262-5340-BDD6-BB595C295868}" type="slidenum">
              <a:rPr lang="en-US" smtClean="0"/>
              <a:pPr/>
              <a:t>49</a:t>
            </a:fld>
            <a:endParaRPr lang="en-US"/>
          </a:p>
        </p:txBody>
      </p:sp>
    </p:spTree>
    <p:extLst>
      <p:ext uri="{BB962C8B-B14F-4D97-AF65-F5344CB8AC3E}">
        <p14:creationId xmlns:p14="http://schemas.microsoft.com/office/powerpoint/2010/main" val="762049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F61977-87F3-614A-A02A-84B34B79BE47}" type="datetimeFigureOut">
              <a:rPr lang="en-US" smtClean="0"/>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2907578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F61977-87F3-614A-A02A-84B34B79BE47}" type="datetimeFigureOut">
              <a:rPr lang="en-US" smtClean="0"/>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3317257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F61977-87F3-614A-A02A-84B34B79BE47}" type="datetimeFigureOut">
              <a:rPr lang="en-US" smtClean="0"/>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2594675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F61977-87F3-614A-A02A-84B34B79BE47}" type="datetimeFigureOut">
              <a:rPr lang="en-US" smtClean="0"/>
              <a:t>2/25/17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36480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F61977-87F3-614A-A02A-84B34B79BE47}" type="datetimeFigureOut">
              <a:rPr lang="en-US" smtClean="0"/>
              <a:t>2/25/17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183900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F61977-87F3-614A-A02A-84B34B79BE47}" type="datetimeFigureOut">
              <a:rPr lang="en-US" smtClean="0"/>
              <a:t>2/25/17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2859808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F61977-87F3-614A-A02A-84B34B79BE47}" type="datetimeFigureOut">
              <a:rPr lang="en-US" smtClean="0"/>
              <a:t>2/25/17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3695618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F61977-87F3-614A-A02A-84B34B79BE47}" type="datetimeFigureOut">
              <a:rPr lang="en-US" smtClean="0"/>
              <a:t>2/25/17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4070084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F61977-87F3-614A-A02A-84B34B79BE47}" type="datetimeFigureOut">
              <a:rPr lang="en-US" smtClean="0"/>
              <a:t>2/25/17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1899908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F61977-87F3-614A-A02A-84B34B79BE47}" type="datetimeFigureOut">
              <a:rPr lang="en-US" smtClean="0"/>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1198316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F61977-87F3-614A-A02A-84B34B79BE47}" type="datetimeFigureOut">
              <a:rPr lang="en-US" smtClean="0"/>
              <a:t>2/25/17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49D9A-0174-A542-B101-848CC20546DC}" type="slidenum">
              <a:rPr lang="en-US" smtClean="0"/>
              <a:t>‹#›</a:t>
            </a:fld>
            <a:endParaRPr lang="en-US"/>
          </a:p>
        </p:txBody>
      </p:sp>
    </p:spTree>
    <p:extLst>
      <p:ext uri="{BB962C8B-B14F-4D97-AF65-F5344CB8AC3E}">
        <p14:creationId xmlns:p14="http://schemas.microsoft.com/office/powerpoint/2010/main" val="120427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3"/>
          <p:cNvSpPr>
            <a:spLocks noGrp="1"/>
          </p:cNvSpPr>
          <p:nvPr>
            <p:ph type="dt" sz="half" idx="10"/>
          </p:nvPr>
        </p:nvSpPr>
        <p:spPr/>
        <p:txBody>
          <a:bodyPr/>
          <a:lstStyle>
            <a:lvl1pPr>
              <a:defRPr/>
            </a:lvl1pPr>
          </a:lstStyle>
          <a:p>
            <a:pPr>
              <a:defRPr/>
            </a:pPr>
            <a:endParaRPr lang="en-US"/>
          </a:p>
        </p:txBody>
      </p:sp>
      <p:sp>
        <p:nvSpPr>
          <p:cNvPr id="8" name="Footer Placeholder 9"/>
          <p:cNvSpPr>
            <a:spLocks noGrp="1"/>
          </p:cNvSpPr>
          <p:nvPr>
            <p:ph type="ftr" sz="quarter" idx="11"/>
          </p:nvPr>
        </p:nvSpPr>
        <p:spPr/>
        <p:txBody>
          <a:bodyPr/>
          <a:lstStyle>
            <a:lvl1pPr>
              <a:defRPr/>
            </a:lvl1pPr>
          </a:lstStyle>
          <a:p>
            <a:pPr>
              <a:defRPr/>
            </a:pPr>
            <a:endParaRPr lang="en-US"/>
          </a:p>
        </p:txBody>
      </p:sp>
      <p:sp>
        <p:nvSpPr>
          <p:cNvPr id="9" name="Slide Number Placeholder 21"/>
          <p:cNvSpPr>
            <a:spLocks noGrp="1"/>
          </p:cNvSpPr>
          <p:nvPr>
            <p:ph type="sldNum" sz="quarter" idx="12"/>
          </p:nvPr>
        </p:nvSpPr>
        <p:spPr/>
        <p:txBody>
          <a:bodyPr/>
          <a:lstStyle>
            <a:lvl1pPr>
              <a:defRPr/>
            </a:lvl1pPr>
          </a:lstStyle>
          <a:p>
            <a:pPr>
              <a:defRPr/>
            </a:pPr>
            <a:fld id="{669E52C7-DACB-3444-855F-0AA531D5E795}" type="slidenum">
              <a:rPr lang="en-US"/>
              <a:pPr>
                <a:defRPr/>
              </a:pPr>
              <a:t>‹#›</a:t>
            </a:fld>
            <a:endParaRPr lang="en-US"/>
          </a:p>
        </p:txBody>
      </p:sp>
    </p:spTree>
    <p:extLst>
      <p:ext uri="{BB962C8B-B14F-4D97-AF65-F5344CB8AC3E}">
        <p14:creationId xmlns:p14="http://schemas.microsoft.com/office/powerpoint/2010/main" val="7551738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F61977-87F3-614A-A02A-84B34B79BE47}" type="datetimeFigureOut">
              <a:rPr lang="en-US" smtClean="0"/>
              <a:t>2/25/17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49D9A-0174-A542-B101-848CC20546DC}" type="slidenum">
              <a:rPr lang="en-US" smtClean="0"/>
              <a:t>‹#›</a:t>
            </a:fld>
            <a:endParaRPr lang="en-US"/>
          </a:p>
        </p:txBody>
      </p:sp>
    </p:spTree>
    <p:extLst>
      <p:ext uri="{BB962C8B-B14F-4D97-AF65-F5344CB8AC3E}">
        <p14:creationId xmlns:p14="http://schemas.microsoft.com/office/powerpoint/2010/main" val="2343153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tiff"/><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6.tif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17.png"/><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http://en.wikipedia.org/wiki/Cope" TargetMode="External"/><Relationship Id="rId4" Type="http://schemas.openxmlformats.org/officeDocument/2006/relationships/hyperlink" Target="http://en.wikipedia.org/wiki/Stress_(medicine)" TargetMode="External"/><Relationship Id="rId5" Type="http://schemas.openxmlformats.org/officeDocument/2006/relationships/hyperlink" Target="http://en.wikipedia.org/wiki/Disaster"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tiff"/><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4.tiff"/></Relationships>
</file>

<file path=ppt/slides/_rels/slide27.xml.rels><?xml version="1.0" encoding="UTF-8" standalone="yes"?>
<Relationships xmlns="http://schemas.openxmlformats.org/package/2006/relationships"><Relationship Id="rId3" Type="http://schemas.openxmlformats.org/officeDocument/2006/relationships/image" Target="../media/image25.tiff"/><Relationship Id="rId4" Type="http://schemas.openxmlformats.org/officeDocument/2006/relationships/image" Target="../media/image26.tiff"/><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en.wikipedia.org/wiki/Work_shop" TargetMode="External"/><Relationship Id="rId4" Type="http://schemas.openxmlformats.org/officeDocument/2006/relationships/hyperlink" Target="https://en.wikipedia.org/wiki/Interpersonal_relationship"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 Id="rId3" Type="http://schemas.openxmlformats.org/officeDocument/2006/relationships/image" Target="../media/image3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K-aAOLM5oSY&amp;feature=relmfu" TargetMode="External"/><Relationship Id="rId3" Type="http://schemas.openxmlformats.org/officeDocument/2006/relationships/image" Target="../media/image3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png"/><Relationship Id="rId5" Type="http://schemas.openxmlformats.org/officeDocument/2006/relationships/hyperlink" Target="https://www.facebook.com/allen.dyer.12" TargetMode="External"/><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677" y="472423"/>
            <a:ext cx="8811049" cy="1470025"/>
          </a:xfrm>
        </p:spPr>
        <p:txBody>
          <a:bodyPr>
            <a:normAutofit fontScale="90000"/>
          </a:bodyPr>
          <a:lstStyle/>
          <a:p>
            <a:r>
              <a:rPr lang="en-US" dirty="0" smtClean="0"/>
              <a:t>It’s Not Over When It’s Over:</a:t>
            </a:r>
            <a:br>
              <a:rPr lang="en-US" dirty="0" smtClean="0"/>
            </a:br>
            <a:r>
              <a:rPr lang="en-US" dirty="0" smtClean="0"/>
              <a:t>The Health Impact of War </a:t>
            </a:r>
            <a:br>
              <a:rPr lang="en-US" dirty="0" smtClean="0"/>
            </a:br>
            <a:r>
              <a:rPr lang="en-US" dirty="0" smtClean="0"/>
              <a:t>and Political Conflict</a:t>
            </a:r>
            <a:endParaRPr lang="en-US" dirty="0"/>
          </a:p>
        </p:txBody>
      </p:sp>
      <p:sp>
        <p:nvSpPr>
          <p:cNvPr id="3" name="Subtitle 2"/>
          <p:cNvSpPr>
            <a:spLocks noGrp="1"/>
          </p:cNvSpPr>
          <p:nvPr>
            <p:ph type="subTitle" idx="1"/>
          </p:nvPr>
        </p:nvSpPr>
        <p:spPr>
          <a:xfrm>
            <a:off x="885975" y="2581717"/>
            <a:ext cx="7944241" cy="1752600"/>
          </a:xfrm>
        </p:spPr>
        <p:txBody>
          <a:bodyPr>
            <a:noAutofit/>
          </a:bodyPr>
          <a:lstStyle/>
          <a:p>
            <a:r>
              <a:rPr lang="en-US" sz="2800" b="1" dirty="0" smtClean="0">
                <a:solidFill>
                  <a:srgbClr val="3366FF"/>
                </a:solidFill>
              </a:rPr>
              <a:t>Allen R. Dyer, MD, PhD</a:t>
            </a:r>
          </a:p>
          <a:p>
            <a:r>
              <a:rPr lang="en-US" sz="2800" dirty="0" smtClean="0">
                <a:solidFill>
                  <a:srgbClr val="3366FF"/>
                </a:solidFill>
              </a:rPr>
              <a:t>Professor of Psychiatry and Behavioral Sciences</a:t>
            </a:r>
          </a:p>
          <a:p>
            <a:r>
              <a:rPr lang="en-US" sz="2800" dirty="0" smtClean="0">
                <a:solidFill>
                  <a:srgbClr val="3366FF"/>
                </a:solidFill>
              </a:rPr>
              <a:t>Vice Chair for Education</a:t>
            </a:r>
          </a:p>
          <a:p>
            <a:r>
              <a:rPr lang="en-US" sz="2800" dirty="0" smtClean="0">
                <a:solidFill>
                  <a:srgbClr val="3366FF"/>
                </a:solidFill>
              </a:rPr>
              <a:t>The George Washington University</a:t>
            </a:r>
          </a:p>
          <a:p>
            <a:r>
              <a:rPr lang="en-US" sz="2800" dirty="0" err="1" smtClean="0">
                <a:solidFill>
                  <a:srgbClr val="3366FF"/>
                </a:solidFill>
              </a:rPr>
              <a:t>adyer@gwu.edu</a:t>
            </a:r>
            <a:endParaRPr lang="en-US" sz="2800" dirty="0">
              <a:solidFill>
                <a:srgbClr val="3366FF"/>
              </a:solidFill>
            </a:endParaRPr>
          </a:p>
        </p:txBody>
      </p:sp>
      <p:pic>
        <p:nvPicPr>
          <p:cNvPr id="4" name="Picture 3" descr="gwuLogo.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677" y="5124827"/>
            <a:ext cx="3231283" cy="1600819"/>
          </a:xfrm>
          <a:prstGeom prst="rect">
            <a:avLst/>
          </a:prstGeom>
        </p:spPr>
      </p:pic>
    </p:spTree>
    <p:extLst>
      <p:ext uri="{BB962C8B-B14F-4D97-AF65-F5344CB8AC3E}">
        <p14:creationId xmlns:p14="http://schemas.microsoft.com/office/powerpoint/2010/main" val="35089897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0" y="441512"/>
            <a:ext cx="8839200" cy="1143000"/>
          </a:xfrm>
        </p:spPr>
        <p:txBody>
          <a:bodyPr>
            <a:normAutofit fontScale="90000"/>
          </a:bodyPr>
          <a:lstStyle/>
          <a:p>
            <a:pPr eaLnBrk="1" hangingPunct="1">
              <a:defRPr/>
            </a:pPr>
            <a:r>
              <a:rPr lang="en-US" dirty="0" smtClean="0"/>
              <a:t>Iraq on the Ground: </a:t>
            </a:r>
            <a:br>
              <a:rPr lang="en-US" dirty="0" smtClean="0"/>
            </a:br>
            <a:r>
              <a:rPr lang="en-US" dirty="0" smtClean="0"/>
              <a:t>The View Through the Psychiatrist</a:t>
            </a:r>
            <a:r>
              <a:rPr lang="en-US" dirty="0" smtClean="0">
                <a:latin typeface="Times New Roman"/>
              </a:rPr>
              <a:t>’</a:t>
            </a:r>
            <a:r>
              <a:rPr lang="en-US" dirty="0" smtClean="0"/>
              <a:t>s Lens</a:t>
            </a:r>
          </a:p>
        </p:txBody>
      </p:sp>
      <p:pic>
        <p:nvPicPr>
          <p:cNvPr id="44034" name="Picture 4" descr="Bombed Building Baghd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55208"/>
            <a:ext cx="44958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6" descr="Boy on tan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185968"/>
            <a:ext cx="4648200" cy="364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62000" y="6090628"/>
            <a:ext cx="2622383" cy="369332"/>
          </a:xfrm>
          <a:prstGeom prst="rect">
            <a:avLst/>
          </a:prstGeom>
          <a:noFill/>
        </p:spPr>
        <p:txBody>
          <a:bodyPr wrap="none" rtlCol="0">
            <a:spAutoFit/>
          </a:bodyPr>
          <a:lstStyle/>
          <a:p>
            <a:r>
              <a:rPr lang="en-US" b="1" dirty="0" err="1" smtClean="0"/>
              <a:t>Bhath</a:t>
            </a:r>
            <a:r>
              <a:rPr lang="en-US" b="1" dirty="0" smtClean="0"/>
              <a:t> Party HQ, Baghdad</a:t>
            </a:r>
            <a:endParaRPr lang="en-US" b="1" dirty="0"/>
          </a:p>
        </p:txBody>
      </p:sp>
      <p:sp>
        <p:nvSpPr>
          <p:cNvPr id="3" name="TextBox 2"/>
          <p:cNvSpPr txBox="1"/>
          <p:nvPr/>
        </p:nvSpPr>
        <p:spPr>
          <a:xfrm>
            <a:off x="5109882" y="5995609"/>
            <a:ext cx="3450021" cy="369332"/>
          </a:xfrm>
          <a:prstGeom prst="rect">
            <a:avLst/>
          </a:prstGeom>
          <a:noFill/>
        </p:spPr>
        <p:txBody>
          <a:bodyPr wrap="none" rtlCol="0">
            <a:spAutoFit/>
          </a:bodyPr>
          <a:lstStyle/>
          <a:p>
            <a:r>
              <a:rPr lang="en-US" b="1" dirty="0" smtClean="0"/>
              <a:t>Kurdish boy on captured Iraq tank</a:t>
            </a:r>
            <a:endParaRPr lang="en-US"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966.JP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827426" cy="6858000"/>
          </a:xfrm>
          <a:prstGeom prst="rect">
            <a:avLst/>
          </a:prstGeom>
        </p:spPr>
      </p:pic>
    </p:spTree>
    <p:extLst>
      <p:ext uri="{BB962C8B-B14F-4D97-AF65-F5344CB8AC3E}">
        <p14:creationId xmlns:p14="http://schemas.microsoft.com/office/powerpoint/2010/main" val="357302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defRPr/>
            </a:pPr>
            <a:r>
              <a:rPr lang="en-US" dirty="0">
                <a:effectLst>
                  <a:outerShdw blurRad="38100" dist="38100" dir="2700000" algn="tl">
                    <a:srgbClr val="DDDDDD"/>
                  </a:outerShdw>
                </a:effectLst>
                <a:latin typeface="Gill Sans MT" charset="0"/>
                <a:cs typeface="+mj-cs"/>
              </a:rPr>
              <a:t>Iraq Population Profile</a:t>
            </a:r>
          </a:p>
        </p:txBody>
      </p:sp>
      <p:sp>
        <p:nvSpPr>
          <p:cNvPr id="4" name="Content Placeholder 3"/>
          <p:cNvSpPr>
            <a:spLocks noGrp="1"/>
          </p:cNvSpPr>
          <p:nvPr>
            <p:ph idx="1"/>
          </p:nvPr>
        </p:nvSpPr>
        <p:spPr/>
        <p:txBody>
          <a:bodyPr>
            <a:normAutofit fontScale="92500" lnSpcReduction="20000"/>
          </a:bodyPr>
          <a:lstStyle/>
          <a:p>
            <a:pPr marL="365760" indent="-283464" eaLnBrk="1" fontAlgn="auto" hangingPunct="1">
              <a:spcAft>
                <a:spcPts val="0"/>
              </a:spcAft>
              <a:buFont typeface="Wingdings 2"/>
              <a:buChar char=""/>
              <a:defRPr/>
            </a:pPr>
            <a:r>
              <a:rPr lang="en-US" dirty="0" smtClean="0">
                <a:ea typeface="+mn-ea"/>
                <a:cs typeface="+mn-cs"/>
              </a:rPr>
              <a:t>Extraordinary stress x 30 years</a:t>
            </a:r>
          </a:p>
          <a:p>
            <a:pPr marL="365760" indent="-283464" eaLnBrk="1" fontAlgn="auto" hangingPunct="1">
              <a:spcAft>
                <a:spcPts val="0"/>
              </a:spcAft>
              <a:buFont typeface="Wingdings 2"/>
              <a:buChar char=""/>
              <a:defRPr/>
            </a:pPr>
            <a:r>
              <a:rPr lang="en-US" dirty="0" smtClean="0">
                <a:ea typeface="+mn-ea"/>
                <a:cs typeface="+mn-cs"/>
              </a:rPr>
              <a:t>Incredible resilience</a:t>
            </a:r>
          </a:p>
          <a:p>
            <a:pPr marL="365760" indent="-283464" eaLnBrk="1" fontAlgn="auto" hangingPunct="1">
              <a:spcAft>
                <a:spcPts val="0"/>
              </a:spcAft>
              <a:buFont typeface="Wingdings 2"/>
              <a:buChar char=""/>
              <a:defRPr/>
            </a:pPr>
            <a:r>
              <a:rPr lang="en-US" dirty="0" smtClean="0">
                <a:ea typeface="+mn-ea"/>
                <a:cs typeface="+mn-cs"/>
              </a:rPr>
              <a:t>Decreased life expectancy </a:t>
            </a:r>
          </a:p>
          <a:p>
            <a:pPr marL="365760" indent="-283464" eaLnBrk="1" fontAlgn="auto" hangingPunct="1">
              <a:spcAft>
                <a:spcPts val="0"/>
              </a:spcAft>
              <a:buFont typeface="Wingdings 2"/>
              <a:buChar char=""/>
              <a:defRPr/>
            </a:pPr>
            <a:r>
              <a:rPr lang="en-US" dirty="0" smtClean="0">
                <a:ea typeface="+mn-ea"/>
                <a:cs typeface="+mn-cs"/>
              </a:rPr>
              <a:t>Increased infant mortality</a:t>
            </a:r>
          </a:p>
          <a:p>
            <a:pPr marL="365760" indent="-283464" eaLnBrk="1" fontAlgn="auto" hangingPunct="1">
              <a:spcAft>
                <a:spcPts val="0"/>
              </a:spcAft>
              <a:buFont typeface="Wingdings 2"/>
              <a:buChar char=""/>
              <a:defRPr/>
            </a:pPr>
            <a:r>
              <a:rPr lang="en-US" dirty="0" smtClean="0">
                <a:ea typeface="+mn-ea"/>
                <a:cs typeface="+mn-cs"/>
              </a:rPr>
              <a:t>Resurgence of tuberculosis</a:t>
            </a:r>
          </a:p>
          <a:p>
            <a:pPr marL="365760" indent="-283464" eaLnBrk="1" fontAlgn="auto" hangingPunct="1">
              <a:spcAft>
                <a:spcPts val="0"/>
              </a:spcAft>
              <a:buFont typeface="Wingdings 2"/>
              <a:buChar char=""/>
              <a:defRPr/>
            </a:pPr>
            <a:r>
              <a:rPr lang="en-US" dirty="0" smtClean="0">
                <a:ea typeface="+mn-ea"/>
                <a:cs typeface="+mn-cs"/>
              </a:rPr>
              <a:t>Higher than expected incidence of </a:t>
            </a:r>
          </a:p>
          <a:p>
            <a:pPr marL="82296" indent="0" eaLnBrk="1" fontAlgn="auto" hangingPunct="1">
              <a:spcAft>
                <a:spcPts val="0"/>
              </a:spcAft>
              <a:buNone/>
              <a:defRPr/>
            </a:pPr>
            <a:r>
              <a:rPr lang="en-US" dirty="0">
                <a:solidFill>
                  <a:srgbClr val="FF0000"/>
                </a:solidFill>
              </a:rPr>
              <a:t>	</a:t>
            </a:r>
            <a:r>
              <a:rPr lang="en-US" dirty="0" smtClean="0">
                <a:solidFill>
                  <a:srgbClr val="FF0000"/>
                </a:solidFill>
              </a:rPr>
              <a:t>	</a:t>
            </a:r>
            <a:r>
              <a:rPr lang="en-US" dirty="0" smtClean="0">
                <a:solidFill>
                  <a:srgbClr val="FF0000"/>
                </a:solidFill>
                <a:ea typeface="+mn-ea"/>
                <a:cs typeface="+mn-cs"/>
              </a:rPr>
              <a:t>cancer </a:t>
            </a:r>
            <a:r>
              <a:rPr lang="en-US" dirty="0" smtClean="0">
                <a:solidFill>
                  <a:srgbClr val="FF0000"/>
                </a:solidFill>
                <a:latin typeface="Wingdings"/>
                <a:ea typeface="Wingdings"/>
                <a:cs typeface="Wingdings"/>
                <a:sym typeface="Wingdings"/>
              </a:rPr>
              <a:t></a:t>
            </a:r>
            <a:r>
              <a:rPr lang="en-US" dirty="0" smtClean="0">
                <a:ea typeface="+mn-ea"/>
                <a:cs typeface="+mn-cs"/>
              </a:rPr>
              <a:t>(7-8 times world rates)</a:t>
            </a:r>
            <a:r>
              <a:rPr lang="en-US" dirty="0" smtClean="0">
                <a:solidFill>
                  <a:srgbClr val="FF0000"/>
                </a:solidFill>
                <a:latin typeface="Wingdings"/>
                <a:ea typeface="Wingdings"/>
                <a:cs typeface="Wingdings"/>
                <a:sym typeface="Wingdings"/>
              </a:rPr>
              <a:t></a:t>
            </a:r>
            <a:endParaRPr lang="en-US" dirty="0" smtClean="0">
              <a:solidFill>
                <a:srgbClr val="FF0000"/>
              </a:solidFill>
            </a:endParaRPr>
          </a:p>
          <a:p>
            <a:pPr marL="365760" indent="-283464" eaLnBrk="1" fontAlgn="auto" hangingPunct="1">
              <a:spcAft>
                <a:spcPts val="0"/>
              </a:spcAft>
              <a:buFont typeface="Wingdings 2"/>
              <a:buChar char=""/>
              <a:defRPr/>
            </a:pPr>
            <a:r>
              <a:rPr lang="en-US" dirty="0" smtClean="0">
                <a:ea typeface="+mn-ea"/>
                <a:cs typeface="+mn-cs"/>
              </a:rPr>
              <a:t>Higher incidence heart disease, diabetes, etc.</a:t>
            </a:r>
          </a:p>
          <a:p>
            <a:pPr marL="365760" indent="-283464" eaLnBrk="1" fontAlgn="auto" hangingPunct="1">
              <a:spcAft>
                <a:spcPts val="0"/>
              </a:spcAft>
              <a:buFont typeface="Wingdings 2"/>
              <a:buChar char=""/>
              <a:defRPr/>
            </a:pPr>
            <a:r>
              <a:rPr lang="en-US" dirty="0" smtClean="0">
                <a:ea typeface="+mn-ea"/>
                <a:cs typeface="+mn-cs"/>
              </a:rPr>
              <a:t>High rates of depression, other psychiatric disorders, and substance use disorders</a:t>
            </a:r>
            <a:endParaRPr lang="en-US" dirty="0">
              <a:ea typeface="+mn-ea"/>
              <a:cs typeface="+mn-cs"/>
            </a:endParaRPr>
          </a:p>
        </p:txBody>
      </p:sp>
    </p:spTree>
    <p:extLst>
      <p:ext uri="{BB962C8B-B14F-4D97-AF65-F5344CB8AC3E}">
        <p14:creationId xmlns:p14="http://schemas.microsoft.com/office/powerpoint/2010/main" val="12515243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0" y="721659"/>
            <a:ext cx="8839200" cy="1143000"/>
          </a:xfrm>
        </p:spPr>
        <p:txBody>
          <a:bodyPr>
            <a:noAutofit/>
          </a:bodyPr>
          <a:lstStyle/>
          <a:p>
            <a:pPr>
              <a:defRPr/>
            </a:pPr>
            <a:r>
              <a:rPr lang="en-US" sz="2000" b="1" dirty="0"/>
              <a:t>O</a:t>
            </a:r>
            <a:r>
              <a:rPr lang="en-US" sz="2000" b="1" dirty="0" smtClean="0"/>
              <a:t>ur </a:t>
            </a:r>
            <a:r>
              <a:rPr lang="en-US" sz="2000" b="1" dirty="0"/>
              <a:t>privileges </a:t>
            </a:r>
            <a:r>
              <a:rPr lang="en-US" sz="2000" b="1" dirty="0" smtClean="0"/>
              <a:t>are </a:t>
            </a:r>
            <a:r>
              <a:rPr lang="en-US" sz="2000" b="1" dirty="0"/>
              <a:t>located on the same map as their suffering, </a:t>
            </a:r>
            <a:br>
              <a:rPr lang="en-US" sz="2000" b="1" dirty="0"/>
            </a:br>
            <a:r>
              <a:rPr lang="en-US" sz="2000" b="1" dirty="0"/>
              <a:t>and may—in ways we might prefer not to imagine—</a:t>
            </a:r>
            <a:br>
              <a:rPr lang="en-US" sz="2000" b="1" dirty="0"/>
            </a:br>
            <a:r>
              <a:rPr lang="en-US" sz="2000" b="1" dirty="0"/>
              <a:t>be linked to their suffering,</a:t>
            </a:r>
            <a:br>
              <a:rPr lang="en-US" sz="2000" b="1" dirty="0"/>
            </a:br>
            <a:r>
              <a:rPr lang="en-US" sz="2000" b="1" dirty="0"/>
              <a:t> as the wealth of some might imply the destitution of </a:t>
            </a:r>
            <a:r>
              <a:rPr lang="en-US" sz="2000" b="1" dirty="0" smtClean="0"/>
              <a:t>others.  </a:t>
            </a:r>
            <a:br>
              <a:rPr lang="en-US" sz="2000" b="1" dirty="0" smtClean="0"/>
            </a:br>
            <a:r>
              <a:rPr lang="en-US" sz="2000" b="1" dirty="0"/>
              <a:t>T</a:t>
            </a:r>
            <a:r>
              <a:rPr lang="en-US" sz="2000" b="1" dirty="0" smtClean="0"/>
              <a:t>he </a:t>
            </a:r>
            <a:r>
              <a:rPr lang="en-US" sz="2000" b="1" dirty="0"/>
              <a:t>painful stirring images </a:t>
            </a:r>
            <a:br>
              <a:rPr lang="en-US" sz="2000" b="1" dirty="0"/>
            </a:br>
            <a:r>
              <a:rPr lang="en-US" sz="2000" b="1" dirty="0"/>
              <a:t>supply only an initial spark.</a:t>
            </a:r>
            <a:r>
              <a:rPr lang="en-US" sz="2000" dirty="0"/>
              <a:t/>
            </a:r>
            <a:br>
              <a:rPr lang="en-US" sz="2000" dirty="0"/>
            </a:br>
            <a:r>
              <a:rPr lang="en-US" sz="2000" dirty="0"/>
              <a:t>						 </a:t>
            </a:r>
            <a:r>
              <a:rPr lang="en-US" sz="2000" dirty="0">
                <a:solidFill>
                  <a:srgbClr val="FF0000"/>
                </a:solidFill>
              </a:rPr>
              <a:t>Susan Sontag, </a:t>
            </a:r>
            <a:r>
              <a:rPr lang="en-US" sz="2000" i="1" dirty="0">
                <a:solidFill>
                  <a:srgbClr val="FF0000"/>
                </a:solidFill>
              </a:rPr>
              <a:t>Regarding the Pain of Others </a:t>
            </a:r>
            <a:r>
              <a:rPr lang="en-US" sz="2000" dirty="0"/>
              <a:t/>
            </a:r>
            <a:br>
              <a:rPr lang="en-US" sz="2000" dirty="0"/>
            </a:br>
            <a:endParaRPr lang="en-US" sz="2000" dirty="0" smtClean="0"/>
          </a:p>
        </p:txBody>
      </p:sp>
      <p:pic>
        <p:nvPicPr>
          <p:cNvPr id="2" name="Picture 1" descr="Alain Kurdi.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647" y="2512542"/>
            <a:ext cx="6066118" cy="4049250"/>
          </a:xfrm>
          <a:prstGeom prst="rect">
            <a:avLst/>
          </a:prstGeom>
        </p:spPr>
      </p:pic>
    </p:spTree>
    <p:extLst>
      <p:ext uri="{BB962C8B-B14F-4D97-AF65-F5344CB8AC3E}">
        <p14:creationId xmlns:p14="http://schemas.microsoft.com/office/powerpoint/2010/main" val="1329123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971550" y="620713"/>
            <a:ext cx="5292725" cy="1143000"/>
          </a:xfrm>
        </p:spPr>
        <p:txBody>
          <a:bodyPr vert="horz" wrap="square" lIns="91440" tIns="45720" rIns="91440" bIns="45720" numCol="1" anchorCtr="0" compatLnSpc="1">
            <a:prstTxWarp prst="textNoShape">
              <a:avLst/>
            </a:prstTxWarp>
          </a:bodyPr>
          <a:lstStyle/>
          <a:p>
            <a:pPr eaLnBrk="1" hangingPunct="1">
              <a:defRPr/>
            </a:pPr>
            <a:r>
              <a:rPr lang="en-US">
                <a:effectLst>
                  <a:outerShdw blurRad="38100" dist="38100" dir="2700000" algn="tl">
                    <a:srgbClr val="DDDDDD"/>
                  </a:outerShdw>
                </a:effectLst>
                <a:latin typeface="Gill Sans MT" charset="0"/>
                <a:cs typeface="+mj-cs"/>
              </a:rPr>
              <a:t>3 Domains of Trauma</a:t>
            </a:r>
          </a:p>
        </p:txBody>
      </p:sp>
      <p:sp>
        <p:nvSpPr>
          <p:cNvPr id="212995" name="Rectangle 3"/>
          <p:cNvSpPr>
            <a:spLocks noGrp="1" noChangeArrowheads="1"/>
          </p:cNvSpPr>
          <p:nvPr>
            <p:ph idx="1"/>
          </p:nvPr>
        </p:nvSpPr>
        <p:spPr>
          <a:xfrm>
            <a:off x="1066800" y="5496910"/>
            <a:ext cx="6532179" cy="370490"/>
          </a:xfrm>
        </p:spPr>
        <p:txBody>
          <a:bodyPr>
            <a:normAutofit fontScale="70000" lnSpcReduction="20000"/>
          </a:bodyPr>
          <a:lstStyle/>
          <a:p>
            <a:pPr marL="365760" indent="-283464" eaLnBrk="1" fontAlgn="auto" hangingPunct="1">
              <a:spcAft>
                <a:spcPts val="0"/>
              </a:spcAft>
              <a:buFont typeface="Wingdings" pitchFamily="2" charset="2"/>
              <a:buChar char=""/>
              <a:defRPr/>
            </a:pPr>
            <a:endParaRPr lang="en-US" dirty="0" smtClean="0">
              <a:ea typeface="+mn-ea"/>
              <a:cs typeface="+mn-cs"/>
            </a:endParaRPr>
          </a:p>
        </p:txBody>
      </p:sp>
      <p:graphicFrame>
        <p:nvGraphicFramePr>
          <p:cNvPr id="6" name="Diagram 5"/>
          <p:cNvGraphicFramePr/>
          <p:nvPr>
            <p:extLst>
              <p:ext uri="{D42A27DB-BD31-4B8C-83A1-F6EECF244321}">
                <p14:modId xmlns:p14="http://schemas.microsoft.com/office/powerpoint/2010/main" val="2430212706"/>
              </p:ext>
            </p:extLst>
          </p:nvPr>
        </p:nvGraphicFramePr>
        <p:xfrm>
          <a:off x="2951907" y="2736396"/>
          <a:ext cx="3312368"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3" name="Object 2"/>
          <p:cNvGraphicFramePr>
            <a:graphicFrameLocks noChangeAspect="1"/>
          </p:cNvGraphicFramePr>
          <p:nvPr>
            <p:extLst>
              <p:ext uri="{D42A27DB-BD31-4B8C-83A1-F6EECF244321}">
                <p14:modId xmlns:p14="http://schemas.microsoft.com/office/powerpoint/2010/main" val="2960202098"/>
              </p:ext>
            </p:extLst>
          </p:nvPr>
        </p:nvGraphicFramePr>
        <p:xfrm>
          <a:off x="235131" y="399144"/>
          <a:ext cx="8908869" cy="5969000"/>
        </p:xfrm>
        <a:graphic>
          <a:graphicData uri="http://schemas.openxmlformats.org/presentationml/2006/ole">
            <mc:AlternateContent xmlns:mc="http://schemas.openxmlformats.org/markup-compatibility/2006">
              <mc:Choice xmlns:v="urn:schemas-microsoft-com:vml" Requires="v">
                <p:oleObj spid="_x0000_s35909" name="Document" r:id="rId5" imgW="6083076" imgH="4076550" progId="Word.Document.12">
                  <p:embed/>
                </p:oleObj>
              </mc:Choice>
              <mc:Fallback>
                <p:oleObj name="Document" r:id="rId5" imgW="6083076" imgH="4076550"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131" y="399144"/>
                        <a:ext cx="8908869" cy="5969000"/>
                      </a:xfrm>
                      <a:prstGeom prst="rect">
                        <a:avLst/>
                      </a:prstGeom>
                      <a:noFill/>
                      <a:ln>
                        <a:noFill/>
                      </a:ln>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826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308" y="-234461"/>
            <a:ext cx="6246249" cy="4376042"/>
          </a:xfrm>
          <a:prstGeom prst="rect">
            <a:avLst/>
          </a:prstGeom>
        </p:spPr>
      </p:pic>
      <p:pic>
        <p:nvPicPr>
          <p:cNvPr id="3" name="Picture 2" descr="334008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8155" y="3690362"/>
            <a:ext cx="3985846" cy="3167637"/>
          </a:xfrm>
          <a:prstGeom prst="rect">
            <a:avLst/>
          </a:prstGeom>
        </p:spPr>
      </p:pic>
      <p:pic>
        <p:nvPicPr>
          <p:cNvPr id="4" name="Picture 3" descr="IMG_8278.JP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617" y="3643368"/>
            <a:ext cx="4591538" cy="3214632"/>
          </a:xfrm>
          <a:prstGeom prst="rect">
            <a:avLst/>
          </a:prstGeom>
        </p:spPr>
      </p:pic>
    </p:spTree>
    <p:extLst>
      <p:ext uri="{BB962C8B-B14F-4D97-AF65-F5344CB8AC3E}">
        <p14:creationId xmlns:p14="http://schemas.microsoft.com/office/powerpoint/2010/main" val="41067254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ctrTitle"/>
          </p:nvPr>
        </p:nvSpPr>
        <p:spPr>
          <a:xfrm>
            <a:off x="0" y="0"/>
            <a:ext cx="8816975" cy="1143000"/>
          </a:xfrm>
          <a:effectLst>
            <a:outerShdw dist="25399" dir="16200000" algn="ctr" rotWithShape="0">
              <a:srgbClr val="FFFFFF">
                <a:alpha val="75000"/>
              </a:srgbClr>
            </a:outerShdw>
          </a:effectLst>
        </p:spPr>
        <p:txBody>
          <a:bodyPr vert="horz" wrap="square" lIns="91440" tIns="45720" rIns="91440" bIns="45720" numCol="1" anchorCtr="0" compatLnSpc="1">
            <a:prstTxWarp prst="textNoShape">
              <a:avLst/>
            </a:prstTxWarp>
          </a:bodyPr>
          <a:lstStyle/>
          <a:p>
            <a:pPr eaLnBrk="1" hangingPunct="1">
              <a:defRPr/>
            </a:pPr>
            <a:r>
              <a:rPr lang="en-US" dirty="0">
                <a:effectLst>
                  <a:outerShdw blurRad="38100" dist="38100" dir="2700000" algn="tl">
                    <a:srgbClr val="DDDDDD"/>
                  </a:outerShdw>
                </a:effectLst>
                <a:latin typeface="Gill Sans MT" charset="0"/>
                <a:cs typeface="+mj-cs"/>
              </a:rPr>
              <a:t>Definition of Trauma is subjective</a:t>
            </a:r>
          </a:p>
        </p:txBody>
      </p:sp>
      <p:sp>
        <p:nvSpPr>
          <p:cNvPr id="13315" name="Rectangle 3"/>
          <p:cNvSpPr>
            <a:spLocks noGrp="1" noChangeArrowheads="1"/>
          </p:cNvSpPr>
          <p:nvPr>
            <p:ph type="subTitle" idx="1"/>
          </p:nvPr>
        </p:nvSpPr>
        <p:spPr>
          <a:xfrm>
            <a:off x="294067" y="1337256"/>
            <a:ext cx="8522907" cy="4586288"/>
          </a:xfrm>
          <a:effectLst>
            <a:outerShdw dist="25399" dir="16200000" algn="ctr" rotWithShape="0">
              <a:srgbClr val="FFFFFF">
                <a:alpha val="75000"/>
              </a:srgbClr>
            </a:outerShdw>
          </a:effectLst>
        </p:spPr>
        <p:txBody>
          <a:bodyPr>
            <a:normAutofit/>
          </a:bodyPr>
          <a:lstStyle/>
          <a:p>
            <a:pPr marL="26988" algn="l" eaLnBrk="1" hangingPunct="1">
              <a:lnSpc>
                <a:spcPct val="80000"/>
              </a:lnSpc>
              <a:buFont typeface="Wingdings 2" pitchFamily="18" charset="2"/>
              <a:buNone/>
              <a:defRPr/>
            </a:pPr>
            <a:r>
              <a:rPr lang="en-US" sz="3000" b="1" dirty="0" smtClean="0">
                <a:solidFill>
                  <a:srgbClr val="320E04"/>
                </a:solidFill>
                <a:latin typeface="Baskerville" pitchFamily="1" charset="0"/>
                <a:ea typeface="+mn-ea"/>
                <a:cs typeface="+mn-cs"/>
              </a:rPr>
              <a:t>trauma</a:t>
            </a:r>
            <a:r>
              <a:rPr lang="en-US" sz="3000" dirty="0" smtClean="0">
                <a:solidFill>
                  <a:srgbClr val="320E04"/>
                </a:solidFill>
                <a:latin typeface="HiraMinPro-W3" charset="-128"/>
                <a:ea typeface="+mn-ea"/>
                <a:cs typeface="+mn-cs"/>
              </a:rPr>
              <a:t> |</a:t>
            </a:r>
            <a:r>
              <a:rPr lang="en-US" sz="3000" dirty="0" smtClean="0">
                <a:solidFill>
                  <a:srgbClr val="320E04"/>
                </a:solidFill>
                <a:latin typeface="Baskerville" pitchFamily="1" charset="0"/>
                <a:ea typeface="+mn-ea"/>
                <a:cs typeface="+mn-cs"/>
              </a:rPr>
              <a:t>noun – </a:t>
            </a:r>
          </a:p>
          <a:p>
            <a:pPr marL="26988" algn="l" eaLnBrk="1" hangingPunct="1">
              <a:lnSpc>
                <a:spcPct val="80000"/>
              </a:lnSpc>
              <a:buFont typeface="Wingdings 2" pitchFamily="18" charset="2"/>
              <a:buNone/>
              <a:defRPr/>
            </a:pPr>
            <a:r>
              <a:rPr lang="en-US" sz="3000" b="1" dirty="0" smtClean="0">
                <a:solidFill>
                  <a:srgbClr val="320E04"/>
                </a:solidFill>
                <a:latin typeface="Baskerville" pitchFamily="1" charset="0"/>
                <a:ea typeface="+mn-ea"/>
                <a:cs typeface="+mn-cs"/>
              </a:rPr>
              <a:t>1. </a:t>
            </a:r>
            <a:r>
              <a:rPr lang="en-US" sz="3000" dirty="0" smtClean="0">
                <a:solidFill>
                  <a:srgbClr val="320E04"/>
                </a:solidFill>
                <a:latin typeface="Baskerville" pitchFamily="1" charset="0"/>
                <a:ea typeface="+mn-ea"/>
                <a:cs typeface="+mn-cs"/>
              </a:rPr>
              <a:t>a deeply distressing or </a:t>
            </a:r>
            <a:r>
              <a:rPr lang="en-US" sz="3000" dirty="0" smtClean="0">
                <a:solidFill>
                  <a:srgbClr val="FF0000"/>
                </a:solidFill>
                <a:latin typeface="Baskerville" pitchFamily="1" charset="0"/>
                <a:ea typeface="+mn-ea"/>
                <a:cs typeface="+mn-cs"/>
              </a:rPr>
              <a:t>disturbing experience </a:t>
            </a:r>
            <a:r>
              <a:rPr lang="en-US" sz="3000" dirty="0" smtClean="0">
                <a:solidFill>
                  <a:srgbClr val="0070C0"/>
                </a:solidFill>
                <a:latin typeface="Baskerville" pitchFamily="1" charset="0"/>
                <a:ea typeface="+mn-ea"/>
                <a:cs typeface="+mn-cs"/>
              </a:rPr>
              <a:t>:</a:t>
            </a:r>
            <a:r>
              <a:rPr lang="en-US" sz="3000" i="1" dirty="0" smtClean="0">
                <a:solidFill>
                  <a:srgbClr val="320E04"/>
                </a:solidFill>
                <a:latin typeface="Baskerville" pitchFamily="1" charset="0"/>
                <a:ea typeface="+mn-ea"/>
                <a:cs typeface="+mn-cs"/>
              </a:rPr>
              <a:t> they were </a:t>
            </a:r>
            <a:r>
              <a:rPr lang="en-US" sz="3000" i="1" u="sng" dirty="0" smtClean="0">
                <a:solidFill>
                  <a:srgbClr val="320E04"/>
                </a:solidFill>
                <a:latin typeface="Baskerville" pitchFamily="1" charset="0"/>
                <a:ea typeface="+mn-ea"/>
                <a:cs typeface="+mn-cs"/>
              </a:rPr>
              <a:t>reluctant to talk </a:t>
            </a:r>
            <a:r>
              <a:rPr lang="en-US" sz="3000" i="1" dirty="0" smtClean="0">
                <a:solidFill>
                  <a:srgbClr val="320E04"/>
                </a:solidFill>
                <a:latin typeface="Baskerville" pitchFamily="1" charset="0"/>
                <a:ea typeface="+mn-ea"/>
                <a:cs typeface="+mn-cs"/>
              </a:rPr>
              <a:t>about the traumas of the revolution</a:t>
            </a:r>
            <a:endParaRPr lang="en-US" sz="3000" dirty="0" smtClean="0">
              <a:solidFill>
                <a:srgbClr val="320E04"/>
              </a:solidFill>
              <a:latin typeface="Lucida Grande" pitchFamily="1" charset="0"/>
              <a:ea typeface="+mn-ea"/>
              <a:cs typeface="+mn-cs"/>
            </a:endParaRPr>
          </a:p>
          <a:p>
            <a:pPr marL="26988" algn="l" eaLnBrk="1" hangingPunct="1">
              <a:lnSpc>
                <a:spcPct val="80000"/>
              </a:lnSpc>
              <a:buFont typeface="Wingdings" pitchFamily="2" charset="2"/>
              <a:buNone/>
              <a:defRPr/>
            </a:pPr>
            <a:r>
              <a:rPr lang="en-US" sz="3000" b="1" dirty="0" smtClean="0">
                <a:solidFill>
                  <a:srgbClr val="320E04"/>
                </a:solidFill>
                <a:latin typeface="Arial" pitchFamily="34" charset="0"/>
                <a:ea typeface="+mn-ea"/>
                <a:cs typeface="+mn-cs"/>
              </a:rPr>
              <a:t>2</a:t>
            </a:r>
            <a:r>
              <a:rPr lang="en-US" sz="3000" dirty="0" smtClean="0">
                <a:solidFill>
                  <a:srgbClr val="320E04"/>
                </a:solidFill>
                <a:latin typeface="Arial" pitchFamily="34" charset="0"/>
                <a:ea typeface="+mn-ea"/>
                <a:cs typeface="+mn-cs"/>
              </a:rPr>
              <a:t>. </a:t>
            </a:r>
            <a:r>
              <a:rPr lang="en-US" sz="3000" b="1" dirty="0" smtClean="0">
                <a:solidFill>
                  <a:srgbClr val="320E04"/>
                </a:solidFill>
                <a:latin typeface="Baskerville" pitchFamily="1" charset="0"/>
                <a:ea typeface="+mn-ea"/>
                <a:cs typeface="+mn-cs"/>
              </a:rPr>
              <a:t>emotional shock</a:t>
            </a:r>
            <a:r>
              <a:rPr lang="en-US" sz="3000" dirty="0" smtClean="0">
                <a:solidFill>
                  <a:srgbClr val="320E04"/>
                </a:solidFill>
                <a:latin typeface="Baskerville" pitchFamily="1" charset="0"/>
                <a:ea typeface="+mn-ea"/>
                <a:cs typeface="+mn-cs"/>
              </a:rPr>
              <a:t> following a stressful event or a physical injury, which may be associated with physical shock and sometimes leads to </a:t>
            </a:r>
            <a:r>
              <a:rPr lang="en-US" sz="3000" dirty="0" smtClean="0">
                <a:solidFill>
                  <a:srgbClr val="0070C0"/>
                </a:solidFill>
                <a:latin typeface="Baskerville" pitchFamily="1" charset="0"/>
                <a:ea typeface="+mn-ea"/>
                <a:cs typeface="+mn-cs"/>
              </a:rPr>
              <a:t>long-term neurosis</a:t>
            </a:r>
            <a:r>
              <a:rPr lang="en-US" sz="3000" dirty="0" smtClean="0">
                <a:solidFill>
                  <a:srgbClr val="320E04"/>
                </a:solidFill>
                <a:latin typeface="Baskerville" pitchFamily="1" charset="0"/>
                <a:ea typeface="+mn-ea"/>
                <a:cs typeface="+mn-cs"/>
              </a:rPr>
              <a:t>.</a:t>
            </a:r>
            <a:r>
              <a:rPr lang="en-US" sz="3000" dirty="0" smtClean="0">
                <a:solidFill>
                  <a:srgbClr val="320E04"/>
                </a:solidFill>
                <a:latin typeface="Arial" pitchFamily="34" charset="0"/>
                <a:ea typeface="+mn-ea"/>
                <a:cs typeface="+mn-cs"/>
              </a:rPr>
              <a:t> </a:t>
            </a:r>
          </a:p>
          <a:p>
            <a:pPr marL="26988" algn="l" eaLnBrk="1" hangingPunct="1">
              <a:lnSpc>
                <a:spcPct val="80000"/>
              </a:lnSpc>
              <a:buFont typeface="Wingdings" pitchFamily="2" charset="2"/>
              <a:buNone/>
              <a:defRPr/>
            </a:pPr>
            <a:r>
              <a:rPr lang="en-US" sz="3000" b="1" dirty="0" smtClean="0">
                <a:solidFill>
                  <a:srgbClr val="320E04"/>
                </a:solidFill>
                <a:latin typeface="Arial" pitchFamily="34" charset="0"/>
                <a:ea typeface="+mn-ea"/>
                <a:cs typeface="+mn-cs"/>
              </a:rPr>
              <a:t>3. </a:t>
            </a:r>
            <a:r>
              <a:rPr lang="en-US" sz="3000" dirty="0" smtClean="0">
                <a:solidFill>
                  <a:srgbClr val="320E04"/>
                </a:solidFill>
                <a:latin typeface="Arial" pitchFamily="34" charset="0"/>
                <a:ea typeface="+mn-ea"/>
                <a:cs typeface="+mn-cs"/>
              </a:rPr>
              <a:t>Medicine:   </a:t>
            </a:r>
            <a:r>
              <a:rPr lang="en-US" sz="3000" b="1" dirty="0" smtClean="0">
                <a:solidFill>
                  <a:srgbClr val="320E04"/>
                </a:solidFill>
                <a:latin typeface="Baskerville" pitchFamily="1" charset="0"/>
                <a:ea typeface="+mn-ea"/>
                <a:cs typeface="+mn-cs"/>
              </a:rPr>
              <a:t>physical </a:t>
            </a:r>
            <a:r>
              <a:rPr lang="en-US" sz="3000" dirty="0" smtClean="0">
                <a:solidFill>
                  <a:srgbClr val="320E04"/>
                </a:solidFill>
                <a:latin typeface="Baskerville" pitchFamily="1" charset="0"/>
                <a:ea typeface="+mn-ea"/>
                <a:cs typeface="+mn-cs"/>
              </a:rPr>
              <a:t>injury.</a:t>
            </a:r>
          </a:p>
          <a:p>
            <a:pPr marL="26988" eaLnBrk="1" hangingPunct="1">
              <a:lnSpc>
                <a:spcPct val="80000"/>
              </a:lnSpc>
              <a:buFont typeface="Wingdings" pitchFamily="2" charset="2"/>
              <a:buNone/>
              <a:defRPr/>
            </a:pPr>
            <a:endParaRPr lang="en-US" sz="3000" dirty="0" smtClean="0">
              <a:solidFill>
                <a:srgbClr val="320E04"/>
              </a:solidFill>
              <a:latin typeface="Baskerville" pitchFamily="1" charset="0"/>
              <a:ea typeface="+mn-ea"/>
              <a:cs typeface="+mn-cs"/>
            </a:endParaRPr>
          </a:p>
          <a:p>
            <a:pPr marL="26988" algn="l" eaLnBrk="1" hangingPunct="1">
              <a:lnSpc>
                <a:spcPct val="80000"/>
              </a:lnSpc>
              <a:buFont typeface="Wingdings" pitchFamily="2" charset="2"/>
              <a:buNone/>
              <a:defRPr/>
            </a:pPr>
            <a:r>
              <a:rPr lang="en-US" sz="3000" dirty="0" smtClean="0">
                <a:solidFill>
                  <a:srgbClr val="320E04"/>
                </a:solidFill>
                <a:latin typeface="Baskerville" pitchFamily="1" charset="0"/>
                <a:ea typeface="+mn-ea"/>
                <a:cs typeface="+mn-cs"/>
              </a:rPr>
              <a:t>ORIGIN late 17th cent.: from Greek, </a:t>
            </a:r>
          </a:p>
          <a:p>
            <a:pPr marL="26988" algn="l" eaLnBrk="1" hangingPunct="1">
              <a:lnSpc>
                <a:spcPct val="80000"/>
              </a:lnSpc>
              <a:buFont typeface="Wingdings" pitchFamily="2" charset="2"/>
              <a:buNone/>
              <a:defRPr/>
            </a:pPr>
            <a:r>
              <a:rPr lang="en-US" sz="3000" dirty="0">
                <a:solidFill>
                  <a:srgbClr val="320E04"/>
                </a:solidFill>
                <a:latin typeface="Baskerville" pitchFamily="1" charset="0"/>
              </a:rPr>
              <a:t> </a:t>
            </a:r>
            <a:r>
              <a:rPr lang="en-US" sz="3000" dirty="0" smtClean="0">
                <a:solidFill>
                  <a:srgbClr val="320E04"/>
                </a:solidFill>
                <a:latin typeface="Baskerville" pitchFamily="1" charset="0"/>
              </a:rPr>
              <a:t>    </a:t>
            </a:r>
            <a:r>
              <a:rPr lang="en-US" sz="3000" dirty="0" smtClean="0">
                <a:solidFill>
                  <a:srgbClr val="320E04"/>
                </a:solidFill>
                <a:latin typeface="Baskerville" pitchFamily="1" charset="0"/>
                <a:ea typeface="+mn-ea"/>
                <a:cs typeface="+mn-cs"/>
              </a:rPr>
              <a:t>literally </a:t>
            </a:r>
            <a:r>
              <a:rPr lang="en-US" sz="3000" b="1" dirty="0" smtClean="0">
                <a:solidFill>
                  <a:srgbClr val="FF0000"/>
                </a:solidFill>
                <a:latin typeface="Arial" pitchFamily="34" charset="0"/>
                <a:ea typeface="+mn-ea"/>
                <a:cs typeface="+mn-cs"/>
              </a:rPr>
              <a:t>Wound.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7"/>
          <p:cNvSpPr>
            <a:spLocks noGrp="1" noChangeArrowheads="1"/>
          </p:cNvSpPr>
          <p:nvPr>
            <p:ph type="body" idx="1"/>
          </p:nvPr>
        </p:nvSpPr>
        <p:spPr>
          <a:xfrm>
            <a:off x="94593" y="0"/>
            <a:ext cx="9143999" cy="5181600"/>
          </a:xfrm>
        </p:spPr>
        <p:txBody>
          <a:bodyPr>
            <a:normAutofit/>
          </a:bodyPr>
          <a:lstStyle/>
          <a:p>
            <a:pPr algn="ctr" eaLnBrk="1" hangingPunct="1">
              <a:buFont typeface="Wingdings" charset="0"/>
              <a:buNone/>
              <a:defRPr/>
            </a:pPr>
            <a:r>
              <a:rPr lang="en-US" sz="4400" i="1" dirty="0">
                <a:latin typeface="Arial" charset="0"/>
                <a:ea typeface="ＭＳ Ｐゴシック" charset="0"/>
                <a:cs typeface="ＭＳ Ｐゴシック" charset="0"/>
              </a:rPr>
              <a:t>  The brain responds </a:t>
            </a:r>
            <a:r>
              <a:rPr lang="en-US" sz="4400" i="1" dirty="0" smtClean="0">
                <a:latin typeface="Arial" charset="0"/>
                <a:ea typeface="ＭＳ Ｐゴシック" charset="0"/>
                <a:cs typeface="ＭＳ Ｐゴシック" charset="0"/>
              </a:rPr>
              <a:t>to experiences</a:t>
            </a:r>
            <a:r>
              <a:rPr lang="en-US" sz="4400" i="1" dirty="0">
                <a:latin typeface="Arial" charset="0"/>
                <a:ea typeface="ＭＳ Ｐゴシック" charset="0"/>
                <a:cs typeface="ＭＳ Ｐゴシック" charset="0"/>
              </a:rPr>
              <a:t>, not to events.</a:t>
            </a:r>
          </a:p>
          <a:p>
            <a:pPr algn="ctr" eaLnBrk="1" hangingPunct="1">
              <a:buFont typeface="Wingdings" charset="0"/>
              <a:buNone/>
              <a:defRPr/>
            </a:pPr>
            <a:endParaRPr lang="en-US" sz="2800" i="1" dirty="0" smtClean="0">
              <a:latin typeface="Arial" charset="0"/>
              <a:ea typeface="ＭＳ Ｐゴシック" charset="0"/>
              <a:cs typeface="ＭＳ Ｐゴシック" charset="0"/>
            </a:endParaRPr>
          </a:p>
          <a:p>
            <a:pPr algn="ctr" eaLnBrk="1" hangingPunct="1">
              <a:buFont typeface="Wingdings" charset="0"/>
              <a:buNone/>
              <a:defRPr/>
            </a:pPr>
            <a:r>
              <a:rPr lang="en-US" sz="2800" i="1" dirty="0" smtClean="0">
                <a:latin typeface="Arial" charset="0"/>
                <a:ea typeface="ＭＳ Ｐゴシック" charset="0"/>
                <a:cs typeface="ＭＳ Ｐゴシック" charset="0"/>
              </a:rPr>
              <a:t>Whether </a:t>
            </a:r>
            <a:r>
              <a:rPr lang="en-US" sz="2800" i="1" dirty="0">
                <a:latin typeface="Arial" charset="0"/>
                <a:ea typeface="ＭＳ Ｐゴシック" charset="0"/>
                <a:cs typeface="ＭＳ Ｐゴシック" charset="0"/>
              </a:rPr>
              <a:t>an adverse event is traumatic </a:t>
            </a:r>
            <a:endParaRPr lang="en-US" sz="2800" i="1" dirty="0" smtClean="0">
              <a:latin typeface="Arial" charset="0"/>
              <a:ea typeface="ＭＳ Ｐゴシック" charset="0"/>
              <a:cs typeface="ＭＳ Ｐゴシック" charset="0"/>
            </a:endParaRPr>
          </a:p>
          <a:p>
            <a:pPr algn="ctr" eaLnBrk="1" hangingPunct="1">
              <a:buFont typeface="Wingdings" charset="0"/>
              <a:buNone/>
              <a:defRPr/>
            </a:pPr>
            <a:r>
              <a:rPr lang="en-US" sz="2800" i="1" dirty="0" smtClean="0">
                <a:latin typeface="Arial" charset="0"/>
                <a:ea typeface="ＭＳ Ｐゴシック" charset="0"/>
                <a:cs typeface="ＭＳ Ｐゴシック" charset="0"/>
              </a:rPr>
              <a:t>depends </a:t>
            </a:r>
            <a:r>
              <a:rPr lang="en-US" sz="2800" i="1" dirty="0">
                <a:latin typeface="Arial" charset="0"/>
                <a:ea typeface="ＭＳ Ｐゴシック" charset="0"/>
                <a:cs typeface="ＭＳ Ｐゴシック" charset="0"/>
              </a:rPr>
              <a:t>upon how the </a:t>
            </a:r>
            <a:r>
              <a:rPr lang="en-US" sz="2800" i="1" dirty="0" smtClean="0">
                <a:latin typeface="Arial" charset="0"/>
                <a:ea typeface="ＭＳ Ｐゴシック" charset="0"/>
                <a:cs typeface="ＭＳ Ｐゴシック" charset="0"/>
              </a:rPr>
              <a:t>person </a:t>
            </a:r>
            <a:r>
              <a:rPr lang="en-US" sz="2800" i="1" dirty="0">
                <a:latin typeface="Arial" charset="0"/>
                <a:ea typeface="ＭＳ Ｐゴシック" charset="0"/>
                <a:cs typeface="ＭＳ Ｐゴシック" charset="0"/>
              </a:rPr>
              <a:t>experienced </a:t>
            </a:r>
            <a:r>
              <a:rPr lang="en-US" sz="2800" i="1" dirty="0" smtClean="0">
                <a:latin typeface="Arial" charset="0"/>
                <a:ea typeface="ＭＳ Ｐゴシック" charset="0"/>
                <a:cs typeface="ＭＳ Ｐゴシック" charset="0"/>
              </a:rPr>
              <a:t>it. </a:t>
            </a:r>
          </a:p>
          <a:p>
            <a:pPr algn="ctr" eaLnBrk="1" hangingPunct="1">
              <a:buFont typeface="Wingdings" charset="0"/>
              <a:buNone/>
              <a:defRPr/>
            </a:pPr>
            <a:endParaRPr lang="en-US" sz="3600" i="1" dirty="0" smtClean="0">
              <a:latin typeface="Arial" charset="0"/>
              <a:ea typeface="ＭＳ Ｐゴシック" charset="0"/>
              <a:cs typeface="ＭＳ Ｐゴシック" charset="0"/>
            </a:endParaRPr>
          </a:p>
          <a:p>
            <a:pPr eaLnBrk="1" hangingPunct="1">
              <a:buFont typeface="Wingdings" charset="0"/>
              <a:buNone/>
              <a:defRPr/>
            </a:pPr>
            <a:endParaRPr lang="en-US" sz="4000" i="1" dirty="0">
              <a:latin typeface="Arial" charset="0"/>
              <a:ea typeface="ＭＳ Ｐゴシック" charset="0"/>
              <a:cs typeface="ＭＳ Ｐゴシック" charset="0"/>
            </a:endParaRPr>
          </a:p>
        </p:txBody>
      </p:sp>
      <p:sp>
        <p:nvSpPr>
          <p:cNvPr id="2" name="Rectangle 1"/>
          <p:cNvSpPr/>
          <p:nvPr/>
        </p:nvSpPr>
        <p:spPr>
          <a:xfrm>
            <a:off x="1353206" y="3557523"/>
            <a:ext cx="6626772" cy="2308324"/>
          </a:xfrm>
          <a:prstGeom prst="rect">
            <a:avLst/>
          </a:prstGeom>
        </p:spPr>
        <p:txBody>
          <a:bodyPr wrap="square">
            <a:spAutoFit/>
          </a:bodyPr>
          <a:lstStyle/>
          <a:p>
            <a:pPr marL="365760" indent="-283464">
              <a:buFont typeface="Wingdings" pitchFamily="2" charset="2"/>
              <a:buChar char=""/>
              <a:defRPr/>
            </a:pPr>
            <a:r>
              <a:rPr lang="en-US" sz="2400" dirty="0"/>
              <a:t> Shell Shock in soldiers WWI  and WWII</a:t>
            </a:r>
          </a:p>
          <a:p>
            <a:pPr marL="365760" indent="-283464">
              <a:buFont typeface="Wingdings" pitchFamily="2" charset="2"/>
              <a:buChar char=""/>
              <a:defRPr/>
            </a:pPr>
            <a:r>
              <a:rPr lang="en-US" sz="2400" dirty="0"/>
              <a:t> PTSD in Soldiers - Post Vietnam</a:t>
            </a:r>
          </a:p>
          <a:p>
            <a:pPr marL="365760" indent="-283464">
              <a:buFont typeface="Wingdings" pitchFamily="2" charset="2"/>
              <a:buChar char=""/>
              <a:defRPr/>
            </a:pPr>
            <a:r>
              <a:rPr lang="en-US" sz="2400" dirty="0"/>
              <a:t> PTSD - post childhood trauma</a:t>
            </a:r>
          </a:p>
          <a:p>
            <a:pPr marL="365760" indent="-283464">
              <a:buFont typeface="Wingdings" pitchFamily="2" charset="2"/>
              <a:buChar char=""/>
              <a:defRPr/>
            </a:pPr>
            <a:r>
              <a:rPr lang="en-US" sz="2400" dirty="0"/>
              <a:t> OTSD - civilians in war/conflict zones</a:t>
            </a:r>
          </a:p>
          <a:p>
            <a:pPr marL="365760" indent="-283464">
              <a:buFont typeface="Wingdings" pitchFamily="2" charset="2"/>
              <a:buChar char=""/>
              <a:defRPr/>
            </a:pPr>
            <a:r>
              <a:rPr lang="en-US" sz="2400" dirty="0"/>
              <a:t>  Traumatic Brain Injury - better understood in          21st century complex emergencies</a:t>
            </a:r>
          </a:p>
        </p:txBody>
      </p:sp>
    </p:spTree>
    <p:extLst>
      <p:ext uri="{BB962C8B-B14F-4D97-AF65-F5344CB8AC3E}">
        <p14:creationId xmlns:p14="http://schemas.microsoft.com/office/powerpoint/2010/main" val="17941418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9922" name="Rectangle 2"/>
          <p:cNvSpPr>
            <a:spLocks noGrp="1" noChangeArrowheads="1"/>
          </p:cNvSpPr>
          <p:nvPr>
            <p:ph type="title" sz="quarter"/>
          </p:nvPr>
        </p:nvSpPr>
        <p:spPr>
          <a:xfrm>
            <a:off x="421713" y="73245"/>
            <a:ext cx="7772400" cy="1143000"/>
          </a:xfrm>
        </p:spPr>
        <p:txBody>
          <a:bodyPr vert="horz" wrap="square" lIns="91440" tIns="45720" rIns="91440" bIns="45720" numCol="1" anchorCtr="0" compatLnSpc="1">
            <a:prstTxWarp prst="textNoShape">
              <a:avLst/>
            </a:prstTxWarp>
            <a:normAutofit fontScale="90000"/>
          </a:bodyPr>
          <a:lstStyle/>
          <a:p>
            <a:pPr eaLnBrk="1" hangingPunct="1">
              <a:defRPr/>
            </a:pPr>
            <a:r>
              <a:rPr lang="en-US" sz="3900" dirty="0">
                <a:effectLst>
                  <a:outerShdw blurRad="38100" dist="38100" dir="2700000" algn="tl">
                    <a:srgbClr val="DDDDDD"/>
                  </a:outerShdw>
                </a:effectLst>
                <a:latin typeface="Gill Sans MT" charset="0"/>
                <a:cs typeface="+mj-cs"/>
              </a:rPr>
              <a:t>Complex Emergencies:</a:t>
            </a:r>
            <a:br>
              <a:rPr lang="en-US" sz="3900" dirty="0">
                <a:effectLst>
                  <a:outerShdw blurRad="38100" dist="38100" dir="2700000" algn="tl">
                    <a:srgbClr val="DDDDDD"/>
                  </a:outerShdw>
                </a:effectLst>
                <a:latin typeface="Gill Sans MT" charset="0"/>
                <a:cs typeface="+mj-cs"/>
              </a:rPr>
            </a:br>
            <a:r>
              <a:rPr lang="en-US" sz="3900" dirty="0">
                <a:effectLst>
                  <a:outerShdw blurRad="38100" dist="38100" dir="2700000" algn="tl">
                    <a:srgbClr val="DDDDDD"/>
                  </a:outerShdw>
                </a:effectLst>
                <a:latin typeface="Gill Sans MT" charset="0"/>
                <a:cs typeface="+mj-cs"/>
              </a:rPr>
              <a:t>Tsunami, Earthquake, War</a:t>
            </a:r>
          </a:p>
        </p:txBody>
      </p:sp>
      <p:pic>
        <p:nvPicPr>
          <p:cNvPr id="63490" name="Content Placeholder 6" descr="Tsunami rehab.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5800" y="1330639"/>
            <a:ext cx="3810000" cy="1981200"/>
          </a:xfrm>
        </p:spPr>
      </p:pic>
      <p:pic>
        <p:nvPicPr>
          <p:cNvPr id="63491" name="Picture 9" descr="IMG_3830"/>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648200" y="1330639"/>
            <a:ext cx="3810000" cy="1981200"/>
          </a:xfrm>
        </p:spPr>
      </p:pic>
      <p:pic>
        <p:nvPicPr>
          <p:cNvPr id="63492" name="Picture 10" descr="Haiti Jan 13-15 235"/>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p:pic>
      <p:pic>
        <p:nvPicPr>
          <p:cNvPr id="63493" name="Picture 13" descr="DSC00645"/>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p:pic>
      <p:sp>
        <p:nvSpPr>
          <p:cNvPr id="2" name="TextBox 1"/>
          <p:cNvSpPr txBox="1"/>
          <p:nvPr/>
        </p:nvSpPr>
        <p:spPr>
          <a:xfrm>
            <a:off x="820888" y="3500639"/>
            <a:ext cx="3483721" cy="369332"/>
          </a:xfrm>
          <a:prstGeom prst="rect">
            <a:avLst/>
          </a:prstGeom>
          <a:noFill/>
        </p:spPr>
        <p:txBody>
          <a:bodyPr wrap="none" rtlCol="0">
            <a:spAutoFit/>
          </a:bodyPr>
          <a:lstStyle/>
          <a:p>
            <a:r>
              <a:rPr lang="en-US" b="1" dirty="0" smtClean="0"/>
              <a:t>Tsunami Anniversary Rituals, 2005</a:t>
            </a:r>
            <a:endParaRPr lang="en-US" b="1" dirty="0"/>
          </a:p>
        </p:txBody>
      </p:sp>
      <p:sp>
        <p:nvSpPr>
          <p:cNvPr id="3" name="TextBox 2"/>
          <p:cNvSpPr txBox="1"/>
          <p:nvPr/>
        </p:nvSpPr>
        <p:spPr>
          <a:xfrm>
            <a:off x="4992170" y="3500639"/>
            <a:ext cx="3257172" cy="369332"/>
          </a:xfrm>
          <a:prstGeom prst="rect">
            <a:avLst/>
          </a:prstGeom>
          <a:noFill/>
        </p:spPr>
        <p:txBody>
          <a:bodyPr wrap="none" rtlCol="0">
            <a:spAutoFit/>
          </a:bodyPr>
          <a:lstStyle/>
          <a:p>
            <a:r>
              <a:rPr lang="en-US" b="1" dirty="0" smtClean="0"/>
              <a:t>Great Sichuan Earthquake, 2008</a:t>
            </a:r>
            <a:endParaRPr lang="en-US" b="1" dirty="0"/>
          </a:p>
        </p:txBody>
      </p:sp>
      <p:sp>
        <p:nvSpPr>
          <p:cNvPr id="4" name="TextBox 3"/>
          <p:cNvSpPr txBox="1"/>
          <p:nvPr/>
        </p:nvSpPr>
        <p:spPr>
          <a:xfrm>
            <a:off x="898331" y="6319738"/>
            <a:ext cx="2369121" cy="369332"/>
          </a:xfrm>
          <a:prstGeom prst="rect">
            <a:avLst/>
          </a:prstGeom>
          <a:noFill/>
        </p:spPr>
        <p:txBody>
          <a:bodyPr wrap="none" rtlCol="0">
            <a:spAutoFit/>
          </a:bodyPr>
          <a:lstStyle/>
          <a:p>
            <a:r>
              <a:rPr lang="en-US" b="1" dirty="0" smtClean="0"/>
              <a:t>Haiti Earthquake, 2010</a:t>
            </a:r>
            <a:endParaRPr lang="en-US" b="1" dirty="0"/>
          </a:p>
        </p:txBody>
      </p:sp>
      <p:sp>
        <p:nvSpPr>
          <p:cNvPr id="5" name="TextBox 4"/>
          <p:cNvSpPr txBox="1"/>
          <p:nvPr/>
        </p:nvSpPr>
        <p:spPr>
          <a:xfrm>
            <a:off x="4987284" y="6319738"/>
            <a:ext cx="2557110" cy="369332"/>
          </a:xfrm>
          <a:prstGeom prst="rect">
            <a:avLst/>
          </a:prstGeom>
          <a:noFill/>
        </p:spPr>
        <p:txBody>
          <a:bodyPr wrap="none" rtlCol="0">
            <a:spAutoFit/>
          </a:bodyPr>
          <a:lstStyle/>
          <a:p>
            <a:r>
              <a:rPr lang="en-US" b="1" dirty="0" smtClean="0"/>
              <a:t>Iraq War, Baghdad, 2010</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65222" y="175376"/>
            <a:ext cx="7772400" cy="1143000"/>
          </a:xfrm>
        </p:spPr>
        <p:txBody>
          <a:bodyPr vert="horz" wrap="square" lIns="91440" tIns="45720" rIns="91440" bIns="45720" numCol="1" anchorCtr="0" compatLnSpc="1">
            <a:prstTxWarp prst="textNoShape">
              <a:avLst/>
            </a:prstTxWarp>
          </a:bodyPr>
          <a:lstStyle/>
          <a:p>
            <a:pPr eaLnBrk="1" hangingPunct="1">
              <a:defRPr/>
            </a:pPr>
            <a:r>
              <a:rPr lang="en-GB" sz="4000" dirty="0">
                <a:effectLst>
                  <a:outerShdw blurRad="38100" dist="38100" dir="2700000" algn="tl">
                    <a:srgbClr val="DDDDDD"/>
                  </a:outerShdw>
                </a:effectLst>
                <a:latin typeface="Gill Sans MT" charset="0"/>
                <a:cs typeface="+mj-cs"/>
              </a:rPr>
              <a:t>Natural history of PTSD</a:t>
            </a:r>
          </a:p>
        </p:txBody>
      </p:sp>
      <p:sp>
        <p:nvSpPr>
          <p:cNvPr id="81922" name="AutoShape 3"/>
          <p:cNvSpPr>
            <a:spLocks noChangeArrowheads="1"/>
          </p:cNvSpPr>
          <p:nvPr/>
        </p:nvSpPr>
        <p:spPr bwMode="auto">
          <a:xfrm>
            <a:off x="755650" y="3068638"/>
            <a:ext cx="7561263" cy="1008062"/>
          </a:xfrm>
          <a:prstGeom prst="rightArrow">
            <a:avLst>
              <a:gd name="adj1" fmla="val 53074"/>
              <a:gd name="adj2" fmla="val 91954"/>
            </a:avLst>
          </a:prstGeom>
          <a:gradFill rotWithShape="1">
            <a:gsLst>
              <a:gs pos="0">
                <a:srgbClr val="FFFF99"/>
              </a:gs>
              <a:gs pos="100000">
                <a:srgbClr val="FF3300">
                  <a:alpha val="73000"/>
                </a:srgbClr>
              </a:gs>
            </a:gsLst>
            <a:lin ang="0" scaled="1"/>
          </a:gradFill>
          <a:ln w="9525">
            <a:solidFill>
              <a:schemeClr val="tx1"/>
            </a:solidFill>
            <a:miter lim="800000"/>
            <a:headEnd/>
            <a:tailEnd/>
          </a:ln>
        </p:spPr>
        <p:txBody>
          <a:bodyPr wrap="none" anchor="ctr"/>
          <a:lstStyle/>
          <a:p>
            <a:endParaRPr lang="tr-TR"/>
          </a:p>
        </p:txBody>
      </p:sp>
      <p:sp>
        <p:nvSpPr>
          <p:cNvPr id="81923" name="Text Box 4"/>
          <p:cNvSpPr txBox="1">
            <a:spLocks noChangeArrowheads="1"/>
          </p:cNvSpPr>
          <p:nvPr/>
        </p:nvSpPr>
        <p:spPr bwMode="auto">
          <a:xfrm>
            <a:off x="0" y="1557338"/>
            <a:ext cx="17637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b="1"/>
              <a:t>Traumatic Event</a:t>
            </a:r>
          </a:p>
        </p:txBody>
      </p:sp>
      <p:sp>
        <p:nvSpPr>
          <p:cNvPr id="81924" name="Text Box 5"/>
          <p:cNvSpPr txBox="1">
            <a:spLocks noChangeArrowheads="1"/>
          </p:cNvSpPr>
          <p:nvPr/>
        </p:nvSpPr>
        <p:spPr bwMode="auto">
          <a:xfrm>
            <a:off x="1619250" y="1844675"/>
            <a:ext cx="11509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b="1"/>
              <a:t>1 month</a:t>
            </a:r>
          </a:p>
        </p:txBody>
      </p:sp>
      <p:sp>
        <p:nvSpPr>
          <p:cNvPr id="81925" name="Line 6"/>
          <p:cNvSpPr>
            <a:spLocks noChangeShapeType="1"/>
          </p:cNvSpPr>
          <p:nvPr/>
        </p:nvSpPr>
        <p:spPr bwMode="auto">
          <a:xfrm>
            <a:off x="2124075" y="2565400"/>
            <a:ext cx="0" cy="7159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26" name="Line 7"/>
          <p:cNvSpPr>
            <a:spLocks noChangeShapeType="1"/>
          </p:cNvSpPr>
          <p:nvPr/>
        </p:nvSpPr>
        <p:spPr bwMode="auto">
          <a:xfrm>
            <a:off x="827088" y="2565400"/>
            <a:ext cx="0" cy="7159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27" name="Line 8"/>
          <p:cNvSpPr>
            <a:spLocks noChangeShapeType="1"/>
          </p:cNvSpPr>
          <p:nvPr/>
        </p:nvSpPr>
        <p:spPr bwMode="auto">
          <a:xfrm>
            <a:off x="3851275" y="2565400"/>
            <a:ext cx="0" cy="7159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28" name="Text Box 9"/>
          <p:cNvSpPr txBox="1">
            <a:spLocks noChangeArrowheads="1"/>
          </p:cNvSpPr>
          <p:nvPr/>
        </p:nvSpPr>
        <p:spPr bwMode="auto">
          <a:xfrm>
            <a:off x="3348038" y="1844675"/>
            <a:ext cx="13684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b="1"/>
              <a:t>9 months</a:t>
            </a:r>
          </a:p>
        </p:txBody>
      </p:sp>
      <p:sp>
        <p:nvSpPr>
          <p:cNvPr id="81929" name="Line 10"/>
          <p:cNvSpPr>
            <a:spLocks noChangeShapeType="1"/>
          </p:cNvSpPr>
          <p:nvPr/>
        </p:nvSpPr>
        <p:spPr bwMode="auto">
          <a:xfrm>
            <a:off x="6443663" y="2565400"/>
            <a:ext cx="0" cy="7159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30" name="Text Box 11"/>
          <p:cNvSpPr txBox="1">
            <a:spLocks noChangeArrowheads="1"/>
          </p:cNvSpPr>
          <p:nvPr/>
        </p:nvSpPr>
        <p:spPr bwMode="auto">
          <a:xfrm>
            <a:off x="5867400" y="1773238"/>
            <a:ext cx="11509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b="1"/>
              <a:t>3 years</a:t>
            </a:r>
          </a:p>
        </p:txBody>
      </p:sp>
      <p:sp>
        <p:nvSpPr>
          <p:cNvPr id="81931" name="Text Box 12"/>
          <p:cNvSpPr txBox="1">
            <a:spLocks noChangeArrowheads="1"/>
          </p:cNvSpPr>
          <p:nvPr/>
        </p:nvSpPr>
        <p:spPr bwMode="auto">
          <a:xfrm>
            <a:off x="5364163" y="4365625"/>
            <a:ext cx="3095625" cy="2401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spcBef>
                <a:spcPct val="20000"/>
              </a:spcBef>
              <a:buClr>
                <a:srgbClr val="D60093"/>
              </a:buClr>
              <a:buSzPct val="185000"/>
            </a:pPr>
            <a:r>
              <a:rPr lang="en-GB" b="1"/>
              <a:t>Generally 33% remain symptomatic for 3 years or longer with greater risk of secondary problems</a:t>
            </a:r>
          </a:p>
        </p:txBody>
      </p:sp>
      <p:sp>
        <p:nvSpPr>
          <p:cNvPr id="81932" name="Text Box 13"/>
          <p:cNvSpPr txBox="1">
            <a:spLocks noChangeArrowheads="1"/>
          </p:cNvSpPr>
          <p:nvPr/>
        </p:nvSpPr>
        <p:spPr bwMode="auto">
          <a:xfrm>
            <a:off x="2268538" y="4365625"/>
            <a:ext cx="3024187" cy="2292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b="1"/>
              <a:t>Many recover without treatment months/years of event (45-80% natural remission at 9 months)</a:t>
            </a:r>
          </a:p>
        </p:txBody>
      </p:sp>
      <p:sp>
        <p:nvSpPr>
          <p:cNvPr id="81933" name="Text Box 14"/>
          <p:cNvSpPr txBox="1">
            <a:spLocks noChangeArrowheads="1"/>
          </p:cNvSpPr>
          <p:nvPr/>
        </p:nvSpPr>
        <p:spPr bwMode="auto">
          <a:xfrm>
            <a:off x="395288" y="4437063"/>
            <a:ext cx="1800225" cy="1196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b="1"/>
              <a:t>Usual onset of symptoms</a:t>
            </a:r>
          </a:p>
        </p:txBody>
      </p:sp>
      <p:sp>
        <p:nvSpPr>
          <p:cNvPr id="81934" name="Line 15"/>
          <p:cNvSpPr>
            <a:spLocks noChangeShapeType="1"/>
          </p:cNvSpPr>
          <p:nvPr/>
        </p:nvSpPr>
        <p:spPr bwMode="auto">
          <a:xfrm flipV="1">
            <a:off x="1187450" y="3789363"/>
            <a:ext cx="863600" cy="647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935" name="Line 16"/>
          <p:cNvSpPr>
            <a:spLocks noChangeShapeType="1"/>
          </p:cNvSpPr>
          <p:nvPr/>
        </p:nvSpPr>
        <p:spPr bwMode="auto">
          <a:xfrm flipV="1">
            <a:off x="3708400" y="3789363"/>
            <a:ext cx="71438" cy="5762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936" name="Line 17"/>
          <p:cNvSpPr>
            <a:spLocks noChangeShapeType="1"/>
          </p:cNvSpPr>
          <p:nvPr/>
        </p:nvSpPr>
        <p:spPr bwMode="auto">
          <a:xfrm flipH="1" flipV="1">
            <a:off x="6443663" y="3789363"/>
            <a:ext cx="288925" cy="5762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937" name="Rectangle 18"/>
          <p:cNvSpPr>
            <a:spLocks noChangeArrowheads="1"/>
          </p:cNvSpPr>
          <p:nvPr/>
        </p:nvSpPr>
        <p:spPr bwMode="auto">
          <a:xfrm>
            <a:off x="2457450" y="6381750"/>
            <a:ext cx="255588" cy="215900"/>
          </a:xfrm>
          <a:prstGeom prst="rect">
            <a:avLst/>
          </a:prstGeom>
          <a:solidFill>
            <a:schemeClr val="bg1"/>
          </a:solidFill>
          <a:ln w="12700">
            <a:solidFill>
              <a:schemeClr val="tx1"/>
            </a:solidFill>
            <a:miter lim="800000"/>
            <a:headEnd/>
            <a:tailEnd/>
          </a:ln>
        </p:spPr>
        <p:txBody>
          <a:bodyPr wrap="none" anchor="ctr"/>
          <a:lstStyle/>
          <a:p>
            <a:pPr algn="ctr"/>
            <a:r>
              <a:rPr lang="en-GB" sz="1200" b="1"/>
              <a:t>7</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3" name="Text Box 3"/>
          <p:cNvSpPr txBox="1">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chemeClr val="tx2"/>
              </a:solidFill>
            </a:endParaRPr>
          </a:p>
        </p:txBody>
      </p:sp>
      <p:pic>
        <p:nvPicPr>
          <p:cNvPr id="240646"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1143000"/>
            <a:ext cx="7239000" cy="542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40647" name="Rectangle 7"/>
          <p:cNvSpPr>
            <a:spLocks noChangeArrowheads="1"/>
          </p:cNvSpPr>
          <p:nvPr/>
        </p:nvSpPr>
        <p:spPr bwMode="auto">
          <a:xfrm>
            <a:off x="715963" y="149225"/>
            <a:ext cx="64484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4000" dirty="0">
                <a:solidFill>
                  <a:schemeClr val="tx2"/>
                </a:solidFill>
              </a:rPr>
              <a:t>Stress and the Immune System</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3" name="Text Box 3"/>
          <p:cNvSpPr txBox="1">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chemeClr val="tx2"/>
              </a:solidFill>
            </a:endParaRPr>
          </a:p>
        </p:txBody>
      </p:sp>
      <p:pic>
        <p:nvPicPr>
          <p:cNvPr id="240646"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48118" y="0"/>
            <a:ext cx="7239000" cy="542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 name="Picture 1" descr="Stress cycle.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1993" y="682906"/>
            <a:ext cx="6070600" cy="4457700"/>
          </a:xfrm>
          <a:prstGeom prst="rect">
            <a:avLst/>
          </a:prstGeom>
        </p:spPr>
      </p:pic>
      <p:pic>
        <p:nvPicPr>
          <p:cNvPr id="3" name="Picture 2" descr="Stress cycle.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988" y="1492624"/>
            <a:ext cx="6070600" cy="4457700"/>
          </a:xfrm>
          <a:prstGeom prst="rect">
            <a:avLst/>
          </a:prstGeom>
        </p:spPr>
      </p:pic>
      <p:pic>
        <p:nvPicPr>
          <p:cNvPr id="4" name="Picture 3" descr="Stress cycle.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0300"/>
            <a:ext cx="6070600" cy="4457700"/>
          </a:xfrm>
          <a:prstGeom prst="rect">
            <a:avLst/>
          </a:prstGeom>
        </p:spPr>
      </p:pic>
    </p:spTree>
    <p:extLst>
      <p:ext uri="{BB962C8B-B14F-4D97-AF65-F5344CB8AC3E}">
        <p14:creationId xmlns:p14="http://schemas.microsoft.com/office/powerpoint/2010/main" val="278826092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utonomic nervous system.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0" y="685800"/>
            <a:ext cx="6604000" cy="5486400"/>
          </a:xfrm>
          <a:prstGeom prst="rect">
            <a:avLst/>
          </a:prstGeom>
        </p:spPr>
      </p:pic>
      <p:sp>
        <p:nvSpPr>
          <p:cNvPr id="3" name="TextBox 2"/>
          <p:cNvSpPr txBox="1"/>
          <p:nvPr/>
        </p:nvSpPr>
        <p:spPr>
          <a:xfrm>
            <a:off x="1085334" y="74394"/>
            <a:ext cx="2659803" cy="461665"/>
          </a:xfrm>
          <a:prstGeom prst="rect">
            <a:avLst/>
          </a:prstGeom>
          <a:noFill/>
        </p:spPr>
        <p:txBody>
          <a:bodyPr wrap="none" rtlCol="0">
            <a:spAutoFit/>
          </a:bodyPr>
          <a:lstStyle/>
          <a:p>
            <a:r>
              <a:rPr lang="en-US" sz="2400" b="1" dirty="0" smtClean="0"/>
              <a:t>Rest and relaxation </a:t>
            </a:r>
            <a:endParaRPr lang="en-US" sz="2400" b="1" dirty="0"/>
          </a:p>
        </p:txBody>
      </p:sp>
      <p:sp>
        <p:nvSpPr>
          <p:cNvPr id="4" name="TextBox 3"/>
          <p:cNvSpPr txBox="1"/>
          <p:nvPr/>
        </p:nvSpPr>
        <p:spPr>
          <a:xfrm>
            <a:off x="5871824" y="85635"/>
            <a:ext cx="1897274" cy="461665"/>
          </a:xfrm>
          <a:prstGeom prst="rect">
            <a:avLst/>
          </a:prstGeom>
          <a:noFill/>
        </p:spPr>
        <p:txBody>
          <a:bodyPr wrap="none" rtlCol="0">
            <a:spAutoFit/>
          </a:bodyPr>
          <a:lstStyle/>
          <a:p>
            <a:r>
              <a:rPr lang="en-US" sz="2400" b="1" dirty="0" smtClean="0"/>
              <a:t>Fight or flight</a:t>
            </a:r>
            <a:endParaRPr lang="en-US" sz="2400" b="1" dirty="0"/>
          </a:p>
        </p:txBody>
      </p:sp>
    </p:spTree>
    <p:extLst>
      <p:ext uri="{BB962C8B-B14F-4D97-AF65-F5344CB8AC3E}">
        <p14:creationId xmlns:p14="http://schemas.microsoft.com/office/powerpoint/2010/main" val="11381730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1" name="Object 1"/>
          <p:cNvGraphicFramePr>
            <a:graphicFrameLocks noChangeAspect="1"/>
          </p:cNvGraphicFramePr>
          <p:nvPr>
            <p:extLst>
              <p:ext uri="{D42A27DB-BD31-4B8C-83A1-F6EECF244321}">
                <p14:modId xmlns:p14="http://schemas.microsoft.com/office/powerpoint/2010/main" val="2712814789"/>
              </p:ext>
            </p:extLst>
          </p:nvPr>
        </p:nvGraphicFramePr>
        <p:xfrm>
          <a:off x="0" y="103030"/>
          <a:ext cx="6241641" cy="7025345"/>
        </p:xfrm>
        <a:graphic>
          <a:graphicData uri="http://schemas.openxmlformats.org/presentationml/2006/ole">
            <mc:AlternateContent xmlns:mc="http://schemas.openxmlformats.org/markup-compatibility/2006">
              <mc:Choice xmlns:v="urn:schemas-microsoft-com:vml" Requires="v">
                <p:oleObj spid="_x0000_s15431" name="Document" r:id="rId5" imgW="6083076" imgH="6845048" progId="Word.Document.12">
                  <p:embed/>
                </p:oleObj>
              </mc:Choice>
              <mc:Fallback>
                <p:oleObj name="Document" r:id="rId5" imgW="6083076" imgH="6845048"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03030"/>
                        <a:ext cx="6241641" cy="7025345"/>
                      </a:xfrm>
                      <a:prstGeom prst="rect">
                        <a:avLst/>
                      </a:prstGeom>
                      <a:noFill/>
                      <a:ln>
                        <a:noFill/>
                      </a:ln>
                      <a:extLst/>
                    </p:spPr>
                  </p:pic>
                </p:oleObj>
              </mc:Fallback>
            </mc:AlternateContent>
          </a:graphicData>
        </a:graphic>
      </p:graphicFrame>
      <p:sp>
        <p:nvSpPr>
          <p:cNvPr id="2" name="TextBox 1"/>
          <p:cNvSpPr txBox="1"/>
          <p:nvPr/>
        </p:nvSpPr>
        <p:spPr>
          <a:xfrm>
            <a:off x="6413679" y="4301544"/>
            <a:ext cx="2150772" cy="2308324"/>
          </a:xfrm>
          <a:prstGeom prst="rect">
            <a:avLst/>
          </a:prstGeom>
          <a:noFill/>
        </p:spPr>
        <p:txBody>
          <a:bodyPr wrap="square" rtlCol="0">
            <a:spAutoFit/>
          </a:bodyPr>
          <a:lstStyle/>
          <a:p>
            <a:r>
              <a:rPr lang="en-US" b="1" dirty="0" smtClean="0"/>
              <a:t>ACE&gt;4</a:t>
            </a:r>
          </a:p>
          <a:p>
            <a:r>
              <a:rPr lang="en-US" dirty="0" smtClean="0"/>
              <a:t>   </a:t>
            </a:r>
            <a:r>
              <a:rPr lang="en-US" dirty="0" err="1" smtClean="0"/>
              <a:t>AlOH</a:t>
            </a:r>
            <a:r>
              <a:rPr lang="en-US" dirty="0" smtClean="0"/>
              <a:t>              x 7</a:t>
            </a:r>
          </a:p>
          <a:p>
            <a:r>
              <a:rPr lang="en-US" dirty="0" smtClean="0"/>
              <a:t>    Sex&lt;15          x2</a:t>
            </a:r>
          </a:p>
          <a:p>
            <a:r>
              <a:rPr lang="en-US" dirty="0" smtClean="0"/>
              <a:t>    Cancer          x2</a:t>
            </a:r>
          </a:p>
          <a:p>
            <a:r>
              <a:rPr lang="en-US" dirty="0" smtClean="0"/>
              <a:t>    Emphysema x 4</a:t>
            </a:r>
          </a:p>
          <a:p>
            <a:endParaRPr lang="en-US" dirty="0"/>
          </a:p>
          <a:p>
            <a:r>
              <a:rPr lang="en-US" b="1" dirty="0" smtClean="0"/>
              <a:t>ACE&gt;6 </a:t>
            </a:r>
          </a:p>
          <a:p>
            <a:r>
              <a:rPr lang="en-US" dirty="0" smtClean="0"/>
              <a:t> suicide attempt  x30</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qi soldier kisses moth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612" y="-163854"/>
            <a:ext cx="4447117" cy="7905986"/>
          </a:xfrm>
          <a:prstGeom prst="rect">
            <a:avLst/>
          </a:prstGeom>
        </p:spPr>
      </p:pic>
    </p:spTree>
    <p:extLst>
      <p:ext uri="{BB962C8B-B14F-4D97-AF65-F5344CB8AC3E}">
        <p14:creationId xmlns:p14="http://schemas.microsoft.com/office/powerpoint/2010/main" val="35741693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Whole Life Perspective</a:t>
            </a:r>
            <a:endParaRPr lang="en-US" dirty="0"/>
          </a:p>
        </p:txBody>
      </p:sp>
      <p:pic>
        <p:nvPicPr>
          <p:cNvPr id="5" name="Content Placeholder 4" descr="IMG_1171.jpg"/>
          <p:cNvPicPr>
            <a:picLocks noGrp="1" noChangeAspect="1"/>
          </p:cNvPicPr>
          <p:nvPr>
            <p:ph idx="1"/>
          </p:nvPr>
        </p:nvPicPr>
        <p:blipFill>
          <a:blip r:embed="rId3">
            <a:extLst>
              <a:ext uri="{28A0092B-C50C-407E-A947-70E740481C1C}">
                <a14:useLocalDpi xmlns:a14="http://schemas.microsoft.com/office/drawing/2010/main" val="0"/>
              </a:ext>
            </a:extLst>
          </a:blip>
          <a:srcRect t="5268" b="5268"/>
          <a:stretch>
            <a:fillRect/>
          </a:stretch>
        </p:blipFill>
        <p:spPr>
          <a:xfrm>
            <a:off x="457200" y="881300"/>
            <a:ext cx="8229600" cy="4525963"/>
          </a:xfrm>
        </p:spPr>
      </p:pic>
      <p:sp>
        <p:nvSpPr>
          <p:cNvPr id="6" name="TextBox 5"/>
          <p:cNvSpPr txBox="1"/>
          <p:nvPr/>
        </p:nvSpPr>
        <p:spPr>
          <a:xfrm>
            <a:off x="419312" y="5835066"/>
            <a:ext cx="8528447" cy="369332"/>
          </a:xfrm>
          <a:prstGeom prst="rect">
            <a:avLst/>
          </a:prstGeom>
          <a:noFill/>
        </p:spPr>
        <p:txBody>
          <a:bodyPr wrap="none" rtlCol="0">
            <a:spAutoFit/>
          </a:bodyPr>
          <a:lstStyle/>
          <a:p>
            <a:r>
              <a:rPr lang="en-US" dirty="0" smtClean="0"/>
              <a:t>Adverse Childhood Experiences Pyramid – US Centers for Disease Control and Prevention</a:t>
            </a:r>
            <a:endParaRPr lang="en-US" dirty="0"/>
          </a:p>
        </p:txBody>
      </p:sp>
    </p:spTree>
    <p:extLst>
      <p:ext uri="{BB962C8B-B14F-4D97-AF65-F5344CB8AC3E}">
        <p14:creationId xmlns:p14="http://schemas.microsoft.com/office/powerpoint/2010/main" val="13496957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417286" y="163286"/>
            <a:ext cx="7874000" cy="683263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Times New Roman" charset="0"/>
                <a:ea typeface="Calibri" charset="0"/>
              </a:rPr>
              <a:t>Table </a:t>
            </a:r>
            <a:r>
              <a:rPr kumimoji="0" lang="en-US" sz="1800" b="1" i="0" u="none" strike="noStrike" cap="none" normalizeH="0" baseline="0" dirty="0" smtClean="0">
                <a:ln>
                  <a:noFill/>
                </a:ln>
                <a:solidFill>
                  <a:schemeClr val="tx1"/>
                </a:solidFill>
                <a:effectLst/>
                <a:latin typeface="Times New Roman" charset="0"/>
                <a:ea typeface="Calibri" charset="0"/>
              </a:rPr>
              <a:t>5 Trauma Experience</a:t>
            </a:r>
            <a:endParaRPr kumimoji="0" lang="en-US" sz="1800" b="1" i="0" u="none" strike="noStrike" cap="none" normalizeH="0" baseline="0" dirty="0">
              <a:ln>
                <a:noFill/>
              </a:ln>
              <a:solidFill>
                <a:schemeClr val="tx1"/>
              </a:solidFill>
              <a:effectLst/>
              <a:latin typeface="Times New Roman" charset="0"/>
              <a:ea typeface="Calibri"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Times New Roman" charset="0"/>
                <a:ea typeface="Calibri" charset="0"/>
              </a:rPr>
              <a:t>WHO Iraq Mental Health </a:t>
            </a:r>
            <a:r>
              <a:rPr kumimoji="0" lang="en-US" sz="1800" b="1" i="0" u="none" strike="noStrike" cap="none" normalizeH="0" baseline="0" dirty="0" smtClean="0">
                <a:ln>
                  <a:noFill/>
                </a:ln>
                <a:solidFill>
                  <a:schemeClr val="tx1"/>
                </a:solidFill>
                <a:effectLst/>
                <a:latin typeface="Times New Roman" charset="0"/>
                <a:ea typeface="Calibri" charset="0"/>
              </a:rPr>
              <a:t>Survey (2008)</a:t>
            </a:r>
            <a:endParaRPr kumimoji="0" lang="en-US" sz="1800" b="1" i="0" u="none" strike="noStrike" cap="none" normalizeH="0" baseline="0" dirty="0">
              <a:ln>
                <a:noFill/>
              </a:ln>
              <a:solidFill>
                <a:schemeClr val="tx1"/>
              </a:solidFill>
              <a:effectLst/>
              <a:latin typeface="Times New Roman" charset="0"/>
              <a:ea typeface="Calibri"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charset="0"/>
              <a:ea typeface="Calibri"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charset="0"/>
                <a:ea typeface="Calibri" charset="0"/>
              </a:rPr>
              <a:t>Exposure to traumatic events</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Times New Roman" charset="0"/>
                <a:ea typeface="Calibri" charset="0"/>
              </a:rPr>
              <a:t>C</a:t>
            </a:r>
            <a:r>
              <a:rPr kumimoji="0" lang="en-US" b="0" i="1" u="none" strike="noStrike" cap="none" normalizeH="0" baseline="0" dirty="0" smtClean="0">
                <a:ln>
                  <a:noFill/>
                </a:ln>
                <a:solidFill>
                  <a:schemeClr val="tx1"/>
                </a:solidFill>
                <a:effectLst/>
                <a:latin typeface="Times New Roman" charset="0"/>
                <a:ea typeface="Calibri" charset="0"/>
              </a:rPr>
              <a:t>apture</a:t>
            </a:r>
            <a:r>
              <a:rPr kumimoji="0" lang="en-US" b="0" i="1" u="none" strike="noStrike" cap="none" normalizeH="0" baseline="0" dirty="0">
                <a:ln>
                  <a:noFill/>
                </a:ln>
                <a:solidFill>
                  <a:schemeClr val="tx1"/>
                </a:solidFill>
                <a:effectLst/>
                <a:latin typeface="Times New Roman" charset="0"/>
                <a:ea typeface="Calibri" charset="0"/>
              </a:rPr>
              <a:t>/kidnapping</a:t>
            </a:r>
            <a:r>
              <a:rPr kumimoji="0" lang="en-US" b="0" i="1" u="none" strike="noStrike" cap="none" normalizeH="0" baseline="0" dirty="0" smtClean="0">
                <a:ln>
                  <a:noFill/>
                </a:ln>
                <a:solidFill>
                  <a:schemeClr val="tx1"/>
                </a:solidFill>
                <a:effectLst/>
                <a:latin typeface="Times New Roman" charset="0"/>
                <a:ea typeface="Calibri" charset="0"/>
              </a:rPr>
              <a:t>,</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1" u="none" strike="noStrike" cap="none" normalizeH="0" baseline="0" dirty="0" smtClean="0">
                <a:ln>
                  <a:noFill/>
                </a:ln>
                <a:solidFill>
                  <a:schemeClr val="tx1"/>
                </a:solidFill>
                <a:effectLst/>
                <a:latin typeface="Times New Roman" charset="0"/>
                <a:ea typeface="Calibri" charset="0"/>
              </a:rPr>
              <a:t> </a:t>
            </a:r>
            <a:r>
              <a:rPr kumimoji="0" lang="en-US" b="0" i="1" u="none" strike="noStrike" cap="none" normalizeH="0" baseline="0" dirty="0">
                <a:ln>
                  <a:noFill/>
                </a:ln>
                <a:solidFill>
                  <a:schemeClr val="tx1"/>
                </a:solidFill>
                <a:effectLst/>
                <a:latin typeface="Times New Roman" charset="0"/>
                <a:ea typeface="Calibri" charset="0"/>
              </a:rPr>
              <a:t>imprisoned </a:t>
            </a:r>
            <a:endParaRPr kumimoji="0" lang="en-US" b="0" i="1" u="none" strike="noStrike" cap="none" normalizeH="0" baseline="0" dirty="0" smtClean="0">
              <a:ln>
                <a:noFill/>
              </a:ln>
              <a:solidFill>
                <a:schemeClr val="tx1"/>
              </a:solidFill>
              <a:effectLst/>
              <a:latin typeface="Times New Roman" charset="0"/>
              <a:ea typeface="Calibri" charset="0"/>
            </a:endParaRP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1" u="none" strike="noStrike" cap="none" normalizeH="0" baseline="0" dirty="0" smtClean="0">
                <a:ln>
                  <a:noFill/>
                </a:ln>
                <a:solidFill>
                  <a:schemeClr val="tx1"/>
                </a:solidFill>
                <a:effectLst/>
                <a:latin typeface="Times New Roman" charset="0"/>
                <a:ea typeface="Calibri" charset="0"/>
              </a:rPr>
              <a:t>purposely </a:t>
            </a:r>
            <a:r>
              <a:rPr kumimoji="0" lang="en-US" b="0" i="1" u="none" strike="noStrike" cap="none" normalizeH="0" baseline="0" dirty="0">
                <a:ln>
                  <a:noFill/>
                </a:ln>
                <a:solidFill>
                  <a:schemeClr val="tx1"/>
                </a:solidFill>
                <a:effectLst/>
                <a:latin typeface="Times New Roman" charset="0"/>
                <a:ea typeface="Calibri" charset="0"/>
              </a:rPr>
              <a:t>causing harm </a:t>
            </a:r>
            <a:r>
              <a:rPr kumimoji="0" lang="en-US" b="0" i="1" u="none" strike="noStrike" cap="none" normalizeH="0" baseline="0" dirty="0" smtClean="0">
                <a:ln>
                  <a:noFill/>
                </a:ln>
                <a:solidFill>
                  <a:schemeClr val="tx1"/>
                </a:solidFill>
                <a:effectLst/>
                <a:latin typeface="Times New Roman" charset="0"/>
                <a:ea typeface="Calibri" charset="0"/>
              </a:rPr>
              <a:t>to</a:t>
            </a:r>
            <a:r>
              <a:rPr kumimoji="0" lang="en-US" b="0" i="1" u="none" strike="noStrike" cap="none" normalizeH="0" dirty="0" smtClean="0">
                <a:ln>
                  <a:noFill/>
                </a:ln>
                <a:solidFill>
                  <a:schemeClr val="tx1"/>
                </a:solidFill>
                <a:effectLst/>
                <a:latin typeface="Times New Roman" charset="0"/>
                <a:ea typeface="Calibri" charset="0"/>
              </a:rPr>
              <a:t> others</a:t>
            </a:r>
            <a:endParaRPr lang="en-US" dirty="0">
              <a:latin typeface="Times New Roman" charset="0"/>
              <a:ea typeface="Calibri" charset="0"/>
            </a:endParaRP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1" u="none" strike="noStrike" cap="none" normalizeH="0" baseline="0" dirty="0" smtClean="0">
                <a:ln>
                  <a:noFill/>
                </a:ln>
                <a:solidFill>
                  <a:schemeClr val="tx1"/>
                </a:solidFill>
                <a:effectLst/>
                <a:latin typeface="Times New Roman" charset="0"/>
                <a:ea typeface="Calibri" charset="0"/>
              </a:rPr>
              <a:t>arrest</a:t>
            </a:r>
            <a:r>
              <a:rPr kumimoji="0" lang="en-US" b="0" i="1" u="none" strike="noStrike" cap="none" normalizeH="0" baseline="0" dirty="0">
                <a:ln>
                  <a:noFill/>
                </a:ln>
                <a:solidFill>
                  <a:schemeClr val="tx1"/>
                </a:solidFill>
                <a:effectLst/>
                <a:latin typeface="Times New Roman" charset="0"/>
                <a:ea typeface="Calibri" charset="0"/>
              </a:rPr>
              <a:t>, </a:t>
            </a:r>
            <a:endParaRPr kumimoji="0" lang="en-US" b="0" i="1" u="none" strike="noStrike" cap="none" normalizeH="0" baseline="0" dirty="0" smtClean="0">
              <a:ln>
                <a:noFill/>
              </a:ln>
              <a:solidFill>
                <a:schemeClr val="tx1"/>
              </a:solidFill>
              <a:effectLst/>
              <a:latin typeface="Times New Roman" charset="0"/>
              <a:ea typeface="Calibri" charset="0"/>
            </a:endParaRP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1" u="none" strike="noStrike" cap="none" normalizeH="0" baseline="0" dirty="0" smtClean="0">
                <a:ln>
                  <a:noFill/>
                </a:ln>
                <a:solidFill>
                  <a:schemeClr val="tx1"/>
                </a:solidFill>
                <a:effectLst/>
                <a:latin typeface="Times New Roman" charset="0"/>
                <a:ea typeface="Calibri" charset="0"/>
              </a:rPr>
              <a:t>being </a:t>
            </a:r>
            <a:r>
              <a:rPr kumimoji="0" lang="en-US" b="0" i="1" u="none" strike="noStrike" cap="none" normalizeH="0" baseline="0" dirty="0">
                <a:ln>
                  <a:noFill/>
                </a:ln>
                <a:solidFill>
                  <a:schemeClr val="tx1"/>
                </a:solidFill>
                <a:effectLst/>
                <a:latin typeface="Times New Roman" charset="0"/>
                <a:ea typeface="Calibri" charset="0"/>
              </a:rPr>
              <a:t>beaten by </a:t>
            </a:r>
            <a:r>
              <a:rPr kumimoji="0" lang="en-US" b="0" i="1" u="none" strike="noStrike" cap="none" normalizeH="0" baseline="0" dirty="0" smtClean="0">
                <a:ln>
                  <a:noFill/>
                </a:ln>
                <a:solidFill>
                  <a:schemeClr val="tx1"/>
                </a:solidFill>
                <a:effectLst/>
                <a:latin typeface="Times New Roman" charset="0"/>
                <a:ea typeface="Calibri" charset="0"/>
              </a:rPr>
              <a:t>spouse</a:t>
            </a:r>
            <a:r>
              <a:rPr kumimoji="0" lang="en-US" b="0" i="0" u="none" strike="noStrike" cap="none" normalizeH="0" baseline="0" dirty="0" smtClean="0">
                <a:ln>
                  <a:noFill/>
                </a:ln>
                <a:solidFill>
                  <a:schemeClr val="tx1"/>
                </a:solidFill>
                <a:effectLst/>
                <a:latin typeface="Times New Roman" charset="0"/>
                <a:ea typeface="Calibri" charset="0"/>
              </a:rPr>
              <a:t>- </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0" u="none" strike="noStrike" cap="none" normalizeH="0" baseline="0" dirty="0" smtClean="0">
                <a:ln>
                  <a:noFill/>
                </a:ln>
                <a:solidFill>
                  <a:srgbClr val="FF0000"/>
                </a:solidFill>
                <a:effectLst/>
                <a:latin typeface="Times New Roman" charset="0"/>
                <a:ea typeface="Calibri" charset="0"/>
              </a:rPr>
              <a:t>The </a:t>
            </a:r>
            <a:r>
              <a:rPr kumimoji="0" lang="en-US" b="0" i="0" u="none" strike="noStrike" cap="none" normalizeH="0" baseline="0" dirty="0">
                <a:ln>
                  <a:noFill/>
                </a:ln>
                <a:solidFill>
                  <a:srgbClr val="FF0000"/>
                </a:solidFill>
                <a:effectLst/>
                <a:latin typeface="Times New Roman" charset="0"/>
                <a:ea typeface="Calibri" charset="0"/>
              </a:rPr>
              <a:t>south/</a:t>
            </a:r>
            <a:r>
              <a:rPr kumimoji="0" lang="en-US" b="0" i="0" u="none" strike="noStrike" cap="none" normalizeH="0" baseline="0" dirty="0" err="1">
                <a:ln>
                  <a:noFill/>
                </a:ln>
                <a:solidFill>
                  <a:srgbClr val="FF0000"/>
                </a:solidFill>
                <a:effectLst/>
                <a:latin typeface="Times New Roman" charset="0"/>
                <a:ea typeface="Calibri" charset="0"/>
              </a:rPr>
              <a:t>centre</a:t>
            </a:r>
            <a:r>
              <a:rPr kumimoji="0" lang="en-US" b="0" i="0" u="none" strike="noStrike" cap="none" normalizeH="0" baseline="0" dirty="0">
                <a:ln>
                  <a:noFill/>
                </a:ln>
                <a:solidFill>
                  <a:srgbClr val="FF0000"/>
                </a:solidFill>
                <a:effectLst/>
                <a:latin typeface="Times New Roman" charset="0"/>
                <a:ea typeface="Calibri" charset="0"/>
              </a:rPr>
              <a:t> shows higher values for the following categories: </a:t>
            </a:r>
            <a:r>
              <a:rPr kumimoji="0" lang="en-US" b="0" i="1" u="none" strike="noStrike" cap="none" normalizeH="0" baseline="0" dirty="0">
                <a:ln>
                  <a:noFill/>
                </a:ln>
                <a:solidFill>
                  <a:srgbClr val="FF0000"/>
                </a:solidFill>
                <a:effectLst/>
                <a:latin typeface="Times New Roman" charset="0"/>
                <a:ea typeface="Calibri" charset="0"/>
              </a:rPr>
              <a:t>refugee, </a:t>
            </a:r>
            <a:r>
              <a:rPr kumimoji="0" lang="en-US" b="0" i="1" u="none" strike="noStrike" cap="none" normalizeH="0" baseline="0" dirty="0" smtClean="0">
                <a:ln>
                  <a:noFill/>
                </a:ln>
                <a:solidFill>
                  <a:srgbClr val="FF0000"/>
                </a:solidFill>
                <a:effectLst/>
                <a:latin typeface="Times New Roman" charset="0"/>
                <a:ea typeface="Calibri" charset="0"/>
              </a:rPr>
              <a:t>internal</a:t>
            </a:r>
            <a:r>
              <a:rPr kumimoji="0" lang="en-US" b="0" i="1" u="none" strike="noStrike" cap="none" normalizeH="0" dirty="0" smtClean="0">
                <a:ln>
                  <a:noFill/>
                </a:ln>
                <a:solidFill>
                  <a:srgbClr val="FF0000"/>
                </a:solidFill>
                <a:effectLst/>
                <a:latin typeface="Times New Roman" charset="0"/>
                <a:ea typeface="Calibri" charset="0"/>
              </a:rPr>
              <a:t> </a:t>
            </a:r>
            <a:r>
              <a:rPr kumimoji="0" lang="en-US" b="0" i="1" u="none" strike="noStrike" cap="none" normalizeH="0" baseline="0" dirty="0" smtClean="0">
                <a:ln>
                  <a:noFill/>
                </a:ln>
                <a:solidFill>
                  <a:srgbClr val="FF0000"/>
                </a:solidFill>
                <a:effectLst/>
                <a:latin typeface="Times New Roman" charset="0"/>
                <a:ea typeface="Calibri" charset="0"/>
              </a:rPr>
              <a:t>displacement</a:t>
            </a:r>
            <a:r>
              <a:rPr kumimoji="0" lang="en-US" b="0" i="1" u="none" strike="noStrike" cap="none" normalizeH="0" baseline="0" dirty="0">
                <a:ln>
                  <a:noFill/>
                </a:ln>
                <a:solidFill>
                  <a:srgbClr val="FF0000"/>
                </a:solidFill>
                <a:effectLst/>
                <a:latin typeface="Times New Roman" charset="0"/>
                <a:ea typeface="Calibri" charset="0"/>
              </a:rPr>
              <a:t>, exposure to bomb blast, capture, public humiliation, accused </a:t>
            </a:r>
            <a:r>
              <a:rPr kumimoji="0" lang="en-US" b="0" i="1" u="none" strike="noStrike" cap="none" normalizeH="0" baseline="0" dirty="0" smtClean="0">
                <a:ln>
                  <a:noFill/>
                </a:ln>
                <a:solidFill>
                  <a:srgbClr val="FF0000"/>
                </a:solidFill>
                <a:effectLst/>
                <a:latin typeface="Times New Roman" charset="0"/>
                <a:ea typeface="Calibri" charset="0"/>
              </a:rPr>
              <a:t>of</a:t>
            </a:r>
            <a:r>
              <a:rPr kumimoji="0" lang="en-US" b="0" i="1" u="none" strike="noStrike" cap="none" normalizeH="0" dirty="0" smtClean="0">
                <a:ln>
                  <a:noFill/>
                </a:ln>
                <a:solidFill>
                  <a:srgbClr val="FF0000"/>
                </a:solidFill>
                <a:effectLst/>
                <a:latin typeface="Times New Roman" charset="0"/>
                <a:ea typeface="Calibri" charset="0"/>
              </a:rPr>
              <a:t> </a:t>
            </a:r>
            <a:r>
              <a:rPr kumimoji="0" lang="en-US" b="0" i="1" u="none" strike="noStrike" cap="none" normalizeH="0" baseline="0" dirty="0" smtClean="0">
                <a:ln>
                  <a:noFill/>
                </a:ln>
                <a:solidFill>
                  <a:srgbClr val="FF0000"/>
                </a:solidFill>
                <a:effectLst/>
                <a:latin typeface="Times New Roman" charset="0"/>
                <a:ea typeface="Calibri" charset="0"/>
              </a:rPr>
              <a:t>collaboration</a:t>
            </a:r>
            <a:r>
              <a:rPr kumimoji="0" lang="en-US" b="0" i="1" u="none" strike="noStrike" cap="none" normalizeH="0" baseline="0" dirty="0">
                <a:ln>
                  <a:noFill/>
                </a:ln>
                <a:solidFill>
                  <a:srgbClr val="FF0000"/>
                </a:solidFill>
                <a:effectLst/>
                <a:latin typeface="Times New Roman" charset="0"/>
                <a:ea typeface="Calibri" charset="0"/>
              </a:rPr>
              <a:t>, beaten by parents as child, beaten by someone else, sexual assault</a:t>
            </a:r>
            <a:r>
              <a:rPr kumimoji="0" lang="en-US" b="0" i="1" u="none" strike="noStrike" cap="none" normalizeH="0" baseline="0" dirty="0" smtClean="0">
                <a:ln>
                  <a:noFill/>
                </a:ln>
                <a:solidFill>
                  <a:srgbClr val="FF0000"/>
                </a:solidFill>
                <a:effectLst/>
                <a:latin typeface="Times New Roman" charset="0"/>
                <a:ea typeface="Calibri" charset="0"/>
              </a:rPr>
              <a:t>,</a:t>
            </a:r>
            <a:r>
              <a:rPr kumimoji="0" lang="en-US" b="0" i="1" u="none" strike="noStrike" cap="none" normalizeH="0" dirty="0" smtClean="0">
                <a:ln>
                  <a:noFill/>
                </a:ln>
                <a:solidFill>
                  <a:srgbClr val="FF0000"/>
                </a:solidFill>
                <a:effectLst/>
                <a:latin typeface="Times New Roman" charset="0"/>
                <a:ea typeface="Calibri" charset="0"/>
              </a:rPr>
              <a:t> </a:t>
            </a:r>
            <a:r>
              <a:rPr kumimoji="0" lang="en-US" b="0" i="1" u="none" strike="noStrike" cap="none" normalizeH="0" baseline="0" dirty="0" smtClean="0">
                <a:ln>
                  <a:noFill/>
                </a:ln>
                <a:solidFill>
                  <a:srgbClr val="FF0000"/>
                </a:solidFill>
                <a:effectLst/>
                <a:latin typeface="Times New Roman" charset="0"/>
                <a:ea typeface="Calibri" charset="0"/>
              </a:rPr>
              <a:t>causing </a:t>
            </a:r>
            <a:r>
              <a:rPr kumimoji="0" lang="en-US" b="0" i="1" u="none" strike="noStrike" cap="none" normalizeH="0" baseline="0" dirty="0">
                <a:ln>
                  <a:noFill/>
                </a:ln>
                <a:solidFill>
                  <a:srgbClr val="FF0000"/>
                </a:solidFill>
                <a:effectLst/>
                <a:latin typeface="Times New Roman" charset="0"/>
                <a:ea typeface="Calibri" charset="0"/>
              </a:rPr>
              <a:t>accidental harm to others, witness to killing, death of dear one, </a:t>
            </a:r>
            <a:r>
              <a:rPr kumimoji="0" lang="en-US" b="0" i="1" u="none" strike="noStrike" cap="none" normalizeH="0" baseline="0" dirty="0" smtClean="0">
                <a:ln>
                  <a:noFill/>
                </a:ln>
                <a:solidFill>
                  <a:srgbClr val="FF0000"/>
                </a:solidFill>
                <a:effectLst/>
                <a:latin typeface="Times New Roman" charset="0"/>
                <a:ea typeface="Calibri" charset="0"/>
              </a:rPr>
              <a:t>family</a:t>
            </a:r>
            <a:r>
              <a:rPr kumimoji="0" lang="en-US" b="0" i="1" u="none" strike="noStrike" cap="none" normalizeH="0" dirty="0" smtClean="0">
                <a:ln>
                  <a:noFill/>
                </a:ln>
                <a:solidFill>
                  <a:srgbClr val="FF0000"/>
                </a:solidFill>
                <a:effectLst/>
                <a:latin typeface="Times New Roman" charset="0"/>
                <a:ea typeface="Calibri" charset="0"/>
              </a:rPr>
              <a:t> </a:t>
            </a:r>
            <a:r>
              <a:rPr kumimoji="0" lang="en-US" b="0" i="1" u="none" strike="noStrike" cap="none" normalizeH="0" baseline="0" dirty="0" smtClean="0">
                <a:ln>
                  <a:noFill/>
                </a:ln>
                <a:solidFill>
                  <a:srgbClr val="FF0000"/>
                </a:solidFill>
                <a:effectLst/>
                <a:latin typeface="Times New Roman" charset="0"/>
                <a:ea typeface="Calibri" charset="0"/>
              </a:rPr>
              <a:t>member </a:t>
            </a:r>
            <a:r>
              <a:rPr kumimoji="0" lang="en-US" b="0" i="1" u="none" strike="noStrike" cap="none" normalizeH="0" baseline="0" dirty="0">
                <a:ln>
                  <a:noFill/>
                </a:ln>
                <a:solidFill>
                  <a:srgbClr val="FF0000"/>
                </a:solidFill>
                <a:effectLst/>
                <a:latin typeface="Times New Roman" charset="0"/>
                <a:ea typeface="Calibri" charset="0"/>
              </a:rPr>
              <a:t>kidnap, any war related trauma, any trauma </a:t>
            </a:r>
            <a:r>
              <a:rPr kumimoji="0" lang="en-US" b="0" i="0" u="none" strike="noStrike" cap="none" normalizeH="0" baseline="0" dirty="0">
                <a:ln>
                  <a:noFill/>
                </a:ln>
                <a:solidFill>
                  <a:srgbClr val="FF0000"/>
                </a:solidFill>
                <a:effectLst/>
                <a:latin typeface="Times New Roman" charset="0"/>
                <a:ea typeface="Calibri" charset="0"/>
              </a:rPr>
              <a:t>and </a:t>
            </a:r>
            <a:r>
              <a:rPr kumimoji="0" lang="en-US" b="0" i="1" u="none" strike="noStrike" cap="none" normalizeH="0" baseline="0" dirty="0">
                <a:ln>
                  <a:noFill/>
                </a:ln>
                <a:solidFill>
                  <a:srgbClr val="FF0000"/>
                </a:solidFill>
                <a:effectLst/>
                <a:latin typeface="Times New Roman" charset="0"/>
                <a:ea typeface="Calibri" charset="0"/>
              </a:rPr>
              <a:t>other</a:t>
            </a:r>
            <a:r>
              <a:rPr kumimoji="0" lang="en-US" b="0" i="0" u="none" strike="noStrike" cap="none" normalizeH="0" baseline="0" dirty="0">
                <a:ln>
                  <a:noFill/>
                </a:ln>
                <a:solidFill>
                  <a:srgbClr val="FF0000"/>
                </a:solidFill>
                <a:effectLst/>
                <a:latin typeface="Times New Roman" charset="0"/>
                <a:ea typeface="Calibri" charset="0"/>
              </a:rPr>
              <a:t>. </a:t>
            </a:r>
            <a:endParaRPr kumimoji="0" lang="en-US" b="0" i="0" u="none" strike="noStrike" cap="none" normalizeH="0" baseline="0" dirty="0" smtClean="0">
              <a:ln>
                <a:noFill/>
              </a:ln>
              <a:solidFill>
                <a:srgbClr val="FF0000"/>
              </a:solidFill>
              <a:effectLst/>
              <a:latin typeface="Times New Roman" charset="0"/>
              <a:ea typeface="Calibri" charset="0"/>
            </a:endParaRP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Times New Roman" charset="0"/>
                <a:ea typeface="Calibri" charset="0"/>
              </a:rPr>
              <a:t>The </a:t>
            </a:r>
            <a:r>
              <a:rPr kumimoji="0" lang="en-US" b="0" i="0" u="none" strike="noStrike" cap="none" normalizeH="0" baseline="0" dirty="0">
                <a:ln>
                  <a:noFill/>
                </a:ln>
                <a:solidFill>
                  <a:srgbClr val="3366FF"/>
                </a:solidFill>
                <a:effectLst/>
                <a:latin typeface="Times New Roman" charset="0"/>
                <a:ea typeface="Calibri" charset="0"/>
              </a:rPr>
              <a:t>Kurdistan </a:t>
            </a:r>
            <a:r>
              <a:rPr kumimoji="0" lang="en-US" b="0" i="0" u="none" strike="noStrike" cap="none" normalizeH="0" baseline="0" dirty="0" smtClean="0">
                <a:ln>
                  <a:noFill/>
                </a:ln>
                <a:solidFill>
                  <a:srgbClr val="3366FF"/>
                </a:solidFill>
                <a:effectLst/>
                <a:latin typeface="Times New Roman" charset="0"/>
                <a:ea typeface="Calibri" charset="0"/>
              </a:rPr>
              <a:t>region shows </a:t>
            </a:r>
            <a:r>
              <a:rPr kumimoji="0" lang="en-US" b="0" i="0" u="none" strike="noStrike" cap="none" normalizeH="0" baseline="0" dirty="0">
                <a:ln>
                  <a:noFill/>
                </a:ln>
                <a:solidFill>
                  <a:srgbClr val="3366FF"/>
                </a:solidFill>
                <a:effectLst/>
                <a:latin typeface="Times New Roman" charset="0"/>
                <a:ea typeface="Calibri" charset="0"/>
              </a:rPr>
              <a:t>higher values for the categories </a:t>
            </a:r>
            <a:r>
              <a:rPr kumimoji="0" lang="en-US" b="0" i="1" u="none" strike="noStrike" cap="none" normalizeH="0" baseline="0" dirty="0">
                <a:ln>
                  <a:noFill/>
                </a:ln>
                <a:solidFill>
                  <a:srgbClr val="3366FF"/>
                </a:solidFill>
                <a:effectLst/>
                <a:latin typeface="Times New Roman" charset="0"/>
                <a:ea typeface="Calibri" charset="0"/>
              </a:rPr>
              <a:t>life threatening </a:t>
            </a:r>
            <a:r>
              <a:rPr kumimoji="0" lang="en-US" b="0" i="1" u="none" strike="noStrike" cap="none" normalizeH="0" baseline="0" dirty="0" smtClean="0">
                <a:ln>
                  <a:noFill/>
                </a:ln>
                <a:solidFill>
                  <a:srgbClr val="3366FF"/>
                </a:solidFill>
                <a:effectLst/>
                <a:latin typeface="Times New Roman" charset="0"/>
                <a:ea typeface="Calibri" charset="0"/>
              </a:rPr>
              <a:t>illness</a:t>
            </a:r>
            <a:r>
              <a:rPr kumimoji="0" lang="en-US" b="0" i="1" u="none" strike="noStrike" cap="none" normalizeH="0" baseline="0" dirty="0" smtClean="0">
                <a:ln>
                  <a:noFill/>
                </a:ln>
                <a:solidFill>
                  <a:schemeClr val="tx1"/>
                </a:solidFill>
                <a:effectLst/>
                <a:latin typeface="Times New Roman" charset="0"/>
                <a:ea typeface="Calibri" charset="0"/>
              </a:rPr>
              <a:t>.</a:t>
            </a:r>
            <a:endParaRPr kumimoji="0" lang="en-US" b="0" i="0" u="none" strike="noStrike" cap="none" normalizeH="0" baseline="0" dirty="0">
              <a:ln>
                <a:noFill/>
              </a:ln>
              <a:solidFill>
                <a:schemeClr val="tx1"/>
              </a:solidFill>
              <a:effectLst/>
              <a:ea typeface="ÇlÇr ñæí©"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2780796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02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57" y="325845"/>
            <a:ext cx="7456713" cy="660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a:t>Resilience</a:t>
            </a:r>
          </a:p>
        </p:txBody>
      </p:sp>
      <p:sp>
        <p:nvSpPr>
          <p:cNvPr id="221187" name="Rectangle 3"/>
          <p:cNvSpPr>
            <a:spLocks noGrp="1" noChangeArrowheads="1"/>
          </p:cNvSpPr>
          <p:nvPr>
            <p:ph type="body" idx="1"/>
          </p:nvPr>
        </p:nvSpPr>
        <p:spPr/>
        <p:txBody>
          <a:bodyPr/>
          <a:lstStyle/>
          <a:p>
            <a:r>
              <a:rPr lang="en-US" dirty="0">
                <a:latin typeface="Helvetica" charset="0"/>
              </a:rPr>
              <a:t>the positive capacity of people to </a:t>
            </a:r>
            <a:r>
              <a:rPr lang="en-US" dirty="0">
                <a:solidFill>
                  <a:srgbClr val="1331AE"/>
                </a:solidFill>
                <a:latin typeface="Helvetica" charset="0"/>
                <a:hlinkClick r:id="rId3"/>
              </a:rPr>
              <a:t>cope</a:t>
            </a:r>
            <a:r>
              <a:rPr lang="en-US" dirty="0">
                <a:latin typeface="Helvetica" charset="0"/>
              </a:rPr>
              <a:t> with </a:t>
            </a:r>
            <a:r>
              <a:rPr lang="en-US" dirty="0">
                <a:solidFill>
                  <a:srgbClr val="1331AE"/>
                </a:solidFill>
                <a:latin typeface="Helvetica" charset="0"/>
                <a:hlinkClick r:id="rId4"/>
              </a:rPr>
              <a:t>stress</a:t>
            </a:r>
            <a:r>
              <a:rPr lang="en-US" dirty="0">
                <a:latin typeface="Helvetica" charset="0"/>
              </a:rPr>
              <a:t> and </a:t>
            </a:r>
            <a:r>
              <a:rPr lang="en-US" dirty="0">
                <a:solidFill>
                  <a:srgbClr val="1331AE"/>
                </a:solidFill>
                <a:latin typeface="Helvetica" charset="0"/>
                <a:hlinkClick r:id="rId5"/>
              </a:rPr>
              <a:t>catastrophe</a:t>
            </a:r>
            <a:r>
              <a:rPr lang="en-US" dirty="0">
                <a:latin typeface="Helvetica" charset="0"/>
              </a:rPr>
              <a:t>. </a:t>
            </a:r>
            <a:endParaRPr lang="en-US" dirty="0" smtClean="0">
              <a:latin typeface="Helvetica" charset="0"/>
            </a:endParaRPr>
          </a:p>
          <a:p>
            <a:endParaRPr lang="en-US" dirty="0">
              <a:latin typeface="Helvetica" charset="0"/>
            </a:endParaRPr>
          </a:p>
          <a:p>
            <a:r>
              <a:rPr lang="en-US" dirty="0">
                <a:latin typeface="Helvetica" charset="0"/>
              </a:rPr>
              <a:t>cumulative "protective factors" </a:t>
            </a:r>
            <a:endParaRPr lang="en-US" dirty="0" smtClean="0">
              <a:latin typeface="Helvetica" charset="0"/>
            </a:endParaRPr>
          </a:p>
          <a:p>
            <a:endParaRPr lang="en-US" dirty="0">
              <a:latin typeface="Helvetica" charset="0"/>
            </a:endParaRPr>
          </a:p>
          <a:p>
            <a:r>
              <a:rPr lang="en-US" dirty="0">
                <a:latin typeface="Helvetica" charset="0"/>
              </a:rPr>
              <a:t>used in opposition to cumulative "risk factors"</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4281" y="260350"/>
            <a:ext cx="8243887" cy="1143000"/>
          </a:xfrm>
        </p:spPr>
        <p:txBody>
          <a:bodyPr vert="horz" wrap="square" lIns="91440" tIns="45720" rIns="91440" bIns="45720" numCol="1" anchorCtr="0" compatLnSpc="1">
            <a:prstTxWarp prst="textNoShape">
              <a:avLst/>
            </a:prstTxWarp>
            <a:normAutofit fontScale="90000"/>
          </a:bodyPr>
          <a:lstStyle/>
          <a:p>
            <a:pPr eaLnBrk="1" hangingPunct="1">
              <a:defRPr/>
            </a:pPr>
            <a:r>
              <a:rPr lang="en-US" sz="3900" dirty="0">
                <a:effectLst>
                  <a:outerShdw blurRad="38100" dist="38100" dir="2700000" algn="tl">
                    <a:srgbClr val="DDDDDD"/>
                  </a:outerShdw>
                </a:effectLst>
                <a:latin typeface="Gill Sans MT" charset="0"/>
                <a:cs typeface="+mj-cs"/>
              </a:rPr>
              <a:t>    Integration of Mental Health and Psychosocial support and Primary Care</a:t>
            </a:r>
          </a:p>
        </p:txBody>
      </p:sp>
      <p:graphicFrame>
        <p:nvGraphicFramePr>
          <p:cNvPr id="4" name="Content Placeholder 3"/>
          <p:cNvGraphicFramePr>
            <a:graphicFrameLocks noGrp="1"/>
          </p:cNvGraphicFramePr>
          <p:nvPr>
            <p:ph idx="1"/>
          </p:nvPr>
        </p:nvGraphicFramePr>
        <p:xfrm>
          <a:off x="755576" y="1484784"/>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3419872" y="2708920"/>
          <a:ext cx="2183904" cy="23200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92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485" y="0"/>
            <a:ext cx="5143500" cy="6858000"/>
          </a:xfrm>
          <a:prstGeom prst="rect">
            <a:avLst/>
          </a:prstGeom>
        </p:spPr>
      </p:pic>
    </p:spTree>
    <p:extLst>
      <p:ext uri="{BB962C8B-B14F-4D97-AF65-F5344CB8AC3E}">
        <p14:creationId xmlns:p14="http://schemas.microsoft.com/office/powerpoint/2010/main" val="412274022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0" y="-8467"/>
            <a:ext cx="2746375" cy="6597650"/>
          </a:xfrm>
        </p:spPr>
        <p:txBody>
          <a:bodyPr/>
          <a:lstStyle/>
          <a:p>
            <a:pPr eaLnBrk="1" hangingPunct="1">
              <a:defRPr/>
            </a:pPr>
            <a:endParaRPr lang="en-US" sz="2000" b="1" dirty="0">
              <a:solidFill>
                <a:schemeClr val="tx2">
                  <a:lumMod val="60000"/>
                  <a:lumOff val="40000"/>
                </a:schemeClr>
              </a:solidFill>
            </a:endParaRPr>
          </a:p>
        </p:txBody>
      </p:sp>
      <p:pic>
        <p:nvPicPr>
          <p:cNvPr id="40963" name="Content Placeholder 3" descr="Burundi and Africa.pn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381000"/>
            <a:ext cx="5783400" cy="6477000"/>
          </a:xfrm>
        </p:spPr>
      </p:pic>
      <p:pic>
        <p:nvPicPr>
          <p:cNvPr id="3" name="Picture 2" descr="Rwanda Burundi map.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8227" y="381000"/>
            <a:ext cx="5391332" cy="6477000"/>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304800"/>
            <a:ext cx="8458200" cy="1143000"/>
          </a:xfrm>
        </p:spPr>
        <p:txBody>
          <a:bodyPr/>
          <a:lstStyle/>
          <a:p>
            <a:pPr eaLnBrk="1" hangingPunct="1">
              <a:defRPr/>
            </a:pPr>
            <a:r>
              <a:rPr lang="en-US" smtClean="0"/>
              <a:t>Restorative Justice v. Retribution</a:t>
            </a:r>
          </a:p>
        </p:txBody>
      </p:sp>
      <p:graphicFrame>
        <p:nvGraphicFramePr>
          <p:cNvPr id="31778" name="Group 34"/>
          <p:cNvGraphicFramePr>
            <a:graphicFrameLocks noGrp="1"/>
          </p:cNvGraphicFramePr>
          <p:nvPr/>
        </p:nvGraphicFramePr>
        <p:xfrm>
          <a:off x="228600" y="1397000"/>
          <a:ext cx="8686800" cy="5019676"/>
        </p:xfrm>
        <a:graphic>
          <a:graphicData uri="http://schemas.openxmlformats.org/drawingml/2006/table">
            <a:tbl>
              <a:tblPr/>
              <a:tblGrid>
                <a:gridCol w="4191000"/>
                <a:gridCol w="4495800"/>
              </a:tblGrid>
              <a:tr h="812903">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1" i="0" u="none" strike="noStrike" cap="none" normalizeH="0" baseline="0">
                          <a:ln>
                            <a:noFill/>
                          </a:ln>
                          <a:solidFill>
                            <a:schemeClr val="tx1"/>
                          </a:solidFill>
                          <a:effectLst/>
                          <a:latin typeface="Tahoma" charset="0"/>
                          <a:ea typeface="ＭＳ Ｐゴシック" charset="0"/>
                          <a:cs typeface="ＭＳ Ｐゴシック" charset="0"/>
                        </a:rPr>
                        <a:t>Criminal justice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1" i="0" u="none" strike="noStrike" cap="none" normalizeH="0" baseline="0">
                          <a:ln>
                            <a:noFill/>
                          </a:ln>
                          <a:solidFill>
                            <a:schemeClr val="tx1"/>
                          </a:solidFill>
                          <a:effectLst/>
                          <a:latin typeface="Tahoma" charset="0"/>
                          <a:ea typeface="ＭＳ Ｐゴシック" charset="0"/>
                          <a:cs typeface="ＭＳ Ｐゴシック" charset="0"/>
                        </a:rPr>
                        <a:t>Restorative justice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5000">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Crime is a violation of the law and the state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Crime is a violation of people and relationships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5000">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Violations create guilt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Violations create obligations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773">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Justice requires the state to establish blame and impose punishment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Victims, offenders, and community work to put things right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5000">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Offenders get what they deserve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800040"/>
                        </a:buClr>
                        <a:buSzTx/>
                        <a:buFont typeface="Wingdings" charset="0"/>
                        <a:buNone/>
                        <a:tabLst/>
                      </a:pPr>
                      <a:r>
                        <a:rPr kumimoji="0" lang="en-US" sz="2800" b="0" i="0" u="none" strike="noStrike" cap="none" normalizeH="0" baseline="0">
                          <a:ln>
                            <a:noFill/>
                          </a:ln>
                          <a:solidFill>
                            <a:schemeClr val="tx1"/>
                          </a:solidFill>
                          <a:effectLst/>
                          <a:latin typeface="Tahoma" charset="0"/>
                          <a:ea typeface="ＭＳ Ｐゴシック" charset="0"/>
                          <a:cs typeface="ＭＳ Ｐゴシック" charset="0"/>
                        </a:rPr>
                        <a:t>Focus on victim needs and offender responsibility</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ft and life vest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49" y="1031194"/>
            <a:ext cx="8973630" cy="4960471"/>
          </a:xfrm>
          <a:prstGeom prst="rect">
            <a:avLst/>
          </a:prstGeom>
        </p:spPr>
      </p:pic>
      <p:sp>
        <p:nvSpPr>
          <p:cNvPr id="3" name="Title 2"/>
          <p:cNvSpPr>
            <a:spLocks noGrp="1"/>
          </p:cNvSpPr>
          <p:nvPr>
            <p:ph type="title"/>
          </p:nvPr>
        </p:nvSpPr>
        <p:spPr>
          <a:xfrm>
            <a:off x="464364" y="0"/>
            <a:ext cx="8229600" cy="1143000"/>
          </a:xfrm>
        </p:spPr>
        <p:txBody>
          <a:bodyPr>
            <a:normAutofit fontScale="90000"/>
          </a:bodyPr>
          <a:lstStyle/>
          <a:p>
            <a:r>
              <a:rPr lang="en-US" dirty="0" smtClean="0"/>
              <a:t>GW Program in Global Mental Health</a:t>
            </a:r>
            <a:endParaRPr lang="en-US" dirty="0"/>
          </a:p>
        </p:txBody>
      </p:sp>
      <p:sp>
        <p:nvSpPr>
          <p:cNvPr id="4" name="TextBox 3"/>
          <p:cNvSpPr txBox="1"/>
          <p:nvPr/>
        </p:nvSpPr>
        <p:spPr>
          <a:xfrm>
            <a:off x="881839" y="6206406"/>
            <a:ext cx="7519481" cy="369332"/>
          </a:xfrm>
          <a:prstGeom prst="rect">
            <a:avLst/>
          </a:prstGeom>
          <a:noFill/>
        </p:spPr>
        <p:txBody>
          <a:bodyPr wrap="square" rtlCol="0">
            <a:spAutoFit/>
          </a:bodyPr>
          <a:lstStyle/>
          <a:p>
            <a:r>
              <a:rPr lang="en-US" b="1" dirty="0" smtClean="0"/>
              <a:t>Refugees arriving on Lesvos Island, Greece, November , 2015</a:t>
            </a:r>
            <a:endParaRPr lang="en-US" b="1" dirty="0"/>
          </a:p>
        </p:txBody>
      </p:sp>
    </p:spTree>
    <p:extLst>
      <p:ext uri="{BB962C8B-B14F-4D97-AF65-F5344CB8AC3E}">
        <p14:creationId xmlns:p14="http://schemas.microsoft.com/office/powerpoint/2010/main" val="287170026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W workshop .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8000"/>
            <a:ext cx="9144000" cy="5837802"/>
          </a:xfrm>
          <a:prstGeom prst="rect">
            <a:avLst/>
          </a:prstGeom>
        </p:spPr>
      </p:pic>
      <p:sp>
        <p:nvSpPr>
          <p:cNvPr id="3" name="TextBox 2"/>
          <p:cNvSpPr txBox="1"/>
          <p:nvPr/>
        </p:nvSpPr>
        <p:spPr>
          <a:xfrm>
            <a:off x="1658471" y="112983"/>
            <a:ext cx="5174952" cy="369332"/>
          </a:xfrm>
          <a:prstGeom prst="rect">
            <a:avLst/>
          </a:prstGeom>
          <a:noFill/>
        </p:spPr>
        <p:txBody>
          <a:bodyPr wrap="none" rtlCol="0">
            <a:spAutoFit/>
          </a:bodyPr>
          <a:lstStyle/>
          <a:p>
            <a:r>
              <a:rPr lang="en-US" dirty="0"/>
              <a:t>https://</a:t>
            </a:r>
            <a:r>
              <a:rPr lang="en-US" dirty="0" err="1"/>
              <a:t>sites.google.com</a:t>
            </a:r>
            <a:r>
              <a:rPr lang="en-US" dirty="0"/>
              <a:t>/site/</a:t>
            </a:r>
            <a:r>
              <a:rPr lang="en-US" dirty="0" err="1"/>
              <a:t>gwresilienceworkshop</a:t>
            </a:r>
            <a:r>
              <a:rPr lang="en-US" dirty="0"/>
              <a:t>/</a:t>
            </a:r>
          </a:p>
        </p:txBody>
      </p:sp>
      <p:pic>
        <p:nvPicPr>
          <p:cNvPr id="4" name="Picture 3" descr="Agean map.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7224" y="3854822"/>
            <a:ext cx="4112398" cy="2820147"/>
          </a:xfrm>
          <a:prstGeom prst="rect">
            <a:avLst/>
          </a:prstGeom>
        </p:spPr>
      </p:pic>
    </p:spTree>
    <p:extLst>
      <p:ext uri="{BB962C8B-B14F-4D97-AF65-F5344CB8AC3E}">
        <p14:creationId xmlns:p14="http://schemas.microsoft.com/office/powerpoint/2010/main" val="4486941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SF bo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65730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1435100" y="274638"/>
            <a:ext cx="7499350" cy="1143000"/>
          </a:xfrm>
        </p:spPr>
        <p:txBody>
          <a:bodyPr>
            <a:normAutofit fontScale="90000"/>
          </a:bodyPr>
          <a:lstStyle/>
          <a:p>
            <a:pPr eaLnBrk="1" hangingPunct="1">
              <a:defRPr/>
            </a:pPr>
            <a:r>
              <a:rPr lang="en-US" sz="3800" smtClean="0"/>
              <a:t>Stress causes illness</a:t>
            </a:r>
            <a:br>
              <a:rPr lang="en-US" sz="3800" smtClean="0"/>
            </a:br>
            <a:r>
              <a:rPr lang="en-US" sz="3800" smtClean="0"/>
              <a:t>Illness causes stress</a:t>
            </a:r>
            <a:endParaRPr lang="en-US" smtClean="0"/>
          </a:p>
        </p:txBody>
      </p:sp>
      <p:pic>
        <p:nvPicPr>
          <p:cNvPr id="36866" name="Picture 3" descr="PNI schema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7639"/>
            <a:ext cx="5304580"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0901" y="1417638"/>
            <a:ext cx="5307012" cy="35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3" descr="cheshire%20cat%20lying.JPG                                     00022EE5Macintosh HD                   B74677A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3325" y="2409269"/>
            <a:ext cx="947738"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51202" name="Content Placeholder 3" descr="978-3-659-29458-7_Coverpreview-2 copy.pdf"/>
          <p:cNvPicPr>
            <a:picLocks noGrp="1" noChangeAspect="1"/>
          </p:cNvPicPr>
          <p:nvPr>
            <p:ph idx="1"/>
          </p:nvPr>
        </p:nvPicPr>
        <p:blipFill>
          <a:blip r:embed="rId2">
            <a:extLst>
              <a:ext uri="{28A0092B-C50C-407E-A947-70E740481C1C}">
                <a14:useLocalDpi xmlns:a14="http://schemas.microsoft.com/office/drawing/2010/main" val="0"/>
              </a:ext>
            </a:extLst>
          </a:blip>
          <a:srcRect t="4053" b="4053"/>
          <a:stretch>
            <a:fillRect/>
          </a:stretch>
        </p:blipFill>
        <p:spPr>
          <a:xfrm>
            <a:off x="-122238" y="282575"/>
            <a:ext cx="9266238" cy="5930900"/>
          </a:xfr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1133097" y="0"/>
            <a:ext cx="7499350" cy="1143000"/>
          </a:xfrm>
        </p:spPr>
        <p:txBody>
          <a:bodyPr>
            <a:normAutofit fontScale="90000"/>
          </a:bodyPr>
          <a:lstStyle/>
          <a:p>
            <a:pPr eaLnBrk="1" hangingPunct="1">
              <a:defRPr/>
            </a:pPr>
            <a:r>
              <a:rPr lang="en-US" sz="3800" dirty="0" smtClean="0"/>
              <a:t>Stress causes illness</a:t>
            </a:r>
            <a:br>
              <a:rPr lang="en-US" sz="3800" dirty="0" smtClean="0"/>
            </a:br>
            <a:r>
              <a:rPr lang="en-US" sz="3800" dirty="0" smtClean="0"/>
              <a:t>Illness causes stress</a:t>
            </a:r>
            <a:endParaRPr lang="en-US" dirty="0" smtClean="0"/>
          </a:p>
        </p:txBody>
      </p:sp>
      <p:pic>
        <p:nvPicPr>
          <p:cNvPr id="368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634" y="1208175"/>
            <a:ext cx="8202813" cy="546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3" descr="cheshire%20cat%20lying.JPG                                     00022EE5Macintosh HD                   B74677A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172" y="2928433"/>
            <a:ext cx="1162342" cy="129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9185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1133097" y="0"/>
            <a:ext cx="7499350" cy="1143000"/>
          </a:xfrm>
        </p:spPr>
        <p:txBody>
          <a:bodyPr>
            <a:normAutofit fontScale="90000"/>
          </a:bodyPr>
          <a:lstStyle/>
          <a:p>
            <a:pPr eaLnBrk="1" hangingPunct="1">
              <a:defRPr/>
            </a:pPr>
            <a:r>
              <a:rPr lang="en-US" sz="3800" dirty="0" smtClean="0"/>
              <a:t>Stress causes illness</a:t>
            </a:r>
            <a:br>
              <a:rPr lang="en-US" sz="3800" dirty="0" smtClean="0"/>
            </a:br>
            <a:r>
              <a:rPr lang="en-US" sz="3800" dirty="0" smtClean="0"/>
              <a:t>Illness causes stress</a:t>
            </a:r>
            <a:endParaRPr lang="en-US" dirty="0" smtClean="0"/>
          </a:p>
        </p:txBody>
      </p:sp>
      <p:pic>
        <p:nvPicPr>
          <p:cNvPr id="368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634" y="1208175"/>
            <a:ext cx="8202813" cy="546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5952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1068388"/>
            <a:ext cx="6840537" cy="471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1" name="Rectangle 3"/>
          <p:cNvSpPr>
            <a:spLocks noChangeArrowheads="1"/>
          </p:cNvSpPr>
          <p:nvPr/>
        </p:nvSpPr>
        <p:spPr bwMode="auto">
          <a:xfrm>
            <a:off x="1828800" y="5638800"/>
            <a:ext cx="5672138" cy="7699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ja-JP" altLang="en-US" sz="2200" dirty="0">
                <a:solidFill>
                  <a:schemeClr val="bg1"/>
                </a:solidFill>
                <a:latin typeface="Arial"/>
              </a:rPr>
              <a:t>“</a:t>
            </a:r>
            <a:r>
              <a:rPr lang="en-US" sz="2200" dirty="0">
                <a:solidFill>
                  <a:schemeClr val="bg1"/>
                </a:solidFill>
              </a:rPr>
              <a:t>Milt, I</a:t>
            </a:r>
            <a:r>
              <a:rPr lang="en-US" sz="2200" dirty="0">
                <a:solidFill>
                  <a:schemeClr val="bg1"/>
                </a:solidFill>
                <a:latin typeface="Arial"/>
              </a:rPr>
              <a:t>’</a:t>
            </a:r>
            <a:r>
              <a:rPr lang="en-US" sz="2200" dirty="0">
                <a:solidFill>
                  <a:schemeClr val="bg1"/>
                </a:solidFill>
              </a:rPr>
              <a:t>m beginning to think that your</a:t>
            </a:r>
          </a:p>
          <a:p>
            <a:pPr>
              <a:defRPr/>
            </a:pPr>
            <a:r>
              <a:rPr lang="en-US" sz="2200" dirty="0">
                <a:solidFill>
                  <a:schemeClr val="bg1"/>
                </a:solidFill>
              </a:rPr>
              <a:t> illness is a disharmony of life energy</a:t>
            </a:r>
            <a:r>
              <a:rPr lang="ja-JP" altLang="en-US" sz="2200" dirty="0">
                <a:solidFill>
                  <a:schemeClr val="bg1"/>
                </a:solidFill>
                <a:latin typeface="Arial"/>
              </a:rPr>
              <a:t>”</a:t>
            </a:r>
            <a:endParaRPr lang="en-US" sz="22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228600"/>
            <a:ext cx="8458200" cy="1143000"/>
          </a:xfrm>
        </p:spPr>
        <p:txBody>
          <a:bodyPr/>
          <a:lstStyle/>
          <a:p>
            <a:pPr eaLnBrk="1" hangingPunct="1">
              <a:defRPr/>
            </a:pPr>
            <a:r>
              <a:rPr lang="en-US" dirty="0" smtClean="0"/>
              <a:t>Sometimes things get so bad. . . </a:t>
            </a:r>
          </a:p>
        </p:txBody>
      </p:sp>
      <p:pic>
        <p:nvPicPr>
          <p:cNvPr id="5529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838200"/>
            <a:ext cx="62484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Box 4"/>
          <p:cNvSpPr txBox="1">
            <a:spLocks noChangeArrowheads="1"/>
          </p:cNvSpPr>
          <p:nvPr/>
        </p:nvSpPr>
        <p:spPr bwMode="auto">
          <a:xfrm>
            <a:off x="0" y="5562600"/>
            <a:ext cx="108061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3600"/>
              <a:t> . . . It takes a psychiatrist to sort them out</a:t>
            </a:r>
          </a:p>
          <a:p>
            <a:r>
              <a:rPr lang="en-US" sz="2800">
                <a:solidFill>
                  <a:srgbClr val="FF0000"/>
                </a:solidFill>
              </a:rPr>
              <a:t>       Ibrahim al Jaffrey, Prime Minister of Iraq 2005-06</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962400" y="0"/>
            <a:ext cx="5588297" cy="558401"/>
          </a:xfrm>
          <a:prstGeom prst="rect">
            <a:avLst/>
          </a:prstGeom>
        </p:spPr>
        <p:txBody>
          <a:bodyPr>
            <a:normAutofit/>
          </a:bodyPr>
          <a:lstStyle/>
          <a:p>
            <a:r>
              <a:rPr lang="en-US" sz="2700" dirty="0"/>
              <a:t>Factors affecting  coping</a:t>
            </a:r>
          </a:p>
        </p:txBody>
      </p:sp>
      <p:pic>
        <p:nvPicPr>
          <p:cNvPr id="5126" name="Picture 6" descr="https://sp.yimg.com/xj/th?id=OIP.M69a70021b3d2b26432df1a3be7ff038fo0&amp;pid=15.1&amp;P=0&amp;w=300&amp;h=300"/>
          <p:cNvPicPr>
            <a:picLocks noChangeAspect="1" noChangeArrowheads="1"/>
          </p:cNvPicPr>
          <p:nvPr/>
        </p:nvPicPr>
        <p:blipFill>
          <a:blip r:embed="rId3"/>
          <a:srcRect/>
          <a:stretch>
            <a:fillRect/>
          </a:stretch>
        </p:blipFill>
        <p:spPr bwMode="auto">
          <a:xfrm>
            <a:off x="2015067" y="533723"/>
            <a:ext cx="5486400" cy="6234545"/>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blinds(horizontal)">
                                      <p:cBhvr>
                                        <p:cTn id="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533400"/>
            <a:ext cx="8229600" cy="1143000"/>
          </a:xfrm>
        </p:spPr>
        <p:txBody>
          <a:bodyPr>
            <a:normAutofit fontScale="90000"/>
          </a:bodyPr>
          <a:lstStyle/>
          <a:p>
            <a:r>
              <a:rPr lang="en-US" dirty="0" smtClean="0">
                <a:solidFill>
                  <a:schemeClr val="tx2">
                    <a:lumMod val="60000"/>
                    <a:lumOff val="40000"/>
                  </a:schemeClr>
                </a:solidFill>
              </a:rPr>
              <a:t>What Can Physicians Do?</a:t>
            </a:r>
            <a:br>
              <a:rPr lang="en-US" dirty="0" smtClean="0">
                <a:solidFill>
                  <a:schemeClr val="tx2">
                    <a:lumMod val="60000"/>
                    <a:lumOff val="40000"/>
                  </a:schemeClr>
                </a:solidFill>
              </a:rPr>
            </a:br>
            <a:r>
              <a:rPr lang="en-US" dirty="0" smtClean="0">
                <a:solidFill>
                  <a:schemeClr val="tx2">
                    <a:lumMod val="60000"/>
                    <a:lumOff val="40000"/>
                  </a:schemeClr>
                </a:solidFill>
              </a:rPr>
              <a:t/>
            </a:r>
            <a:br>
              <a:rPr lang="en-US" dirty="0" smtClean="0">
                <a:solidFill>
                  <a:schemeClr val="tx2">
                    <a:lumMod val="60000"/>
                    <a:lumOff val="40000"/>
                  </a:schemeClr>
                </a:solidFill>
              </a:rPr>
            </a:br>
            <a:endParaRPr lang="en-US" dirty="0">
              <a:solidFill>
                <a:schemeClr val="tx2">
                  <a:lumMod val="60000"/>
                  <a:lumOff val="40000"/>
                </a:schemeClr>
              </a:solidFill>
            </a:endParaRPr>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pPr marL="0" lvl="0" indent="0" fontAlgn="base">
              <a:buNone/>
            </a:pPr>
            <a:r>
              <a:rPr lang="en-US" dirty="0"/>
              <a:t>War has risk factors, </a:t>
            </a:r>
            <a:endParaRPr lang="en-US" dirty="0" smtClean="0"/>
          </a:p>
          <a:p>
            <a:pPr fontAlgn="base"/>
            <a:r>
              <a:rPr lang="en-US" dirty="0" smtClean="0"/>
              <a:t>factors </a:t>
            </a:r>
            <a:r>
              <a:rPr lang="en-US" dirty="0"/>
              <a:t>that can be: </a:t>
            </a:r>
            <a:r>
              <a:rPr lang="en-US" dirty="0" smtClean="0"/>
              <a:t>prevented </a:t>
            </a:r>
            <a:r>
              <a:rPr lang="en-US" dirty="0"/>
              <a:t>from developing </a:t>
            </a:r>
            <a:r>
              <a:rPr lang="en-US" dirty="0" smtClean="0"/>
              <a:t>                       </a:t>
            </a:r>
            <a:r>
              <a:rPr lang="en-US" dirty="0" smtClean="0">
                <a:solidFill>
                  <a:schemeClr val="tx2">
                    <a:lumMod val="60000"/>
                    <a:lumOff val="40000"/>
                  </a:schemeClr>
                </a:solidFill>
              </a:rPr>
              <a:t>(</a:t>
            </a:r>
            <a:r>
              <a:rPr lang="en-US" dirty="0">
                <a:solidFill>
                  <a:schemeClr val="tx2">
                    <a:lumMod val="60000"/>
                    <a:lumOff val="40000"/>
                  </a:schemeClr>
                </a:solidFill>
              </a:rPr>
              <a:t>primordial prevention) </a:t>
            </a:r>
            <a:endParaRPr lang="en-US" dirty="0" smtClean="0">
              <a:solidFill>
                <a:schemeClr val="tx2">
                  <a:lumMod val="60000"/>
                  <a:lumOff val="40000"/>
                </a:schemeClr>
              </a:solidFill>
            </a:endParaRPr>
          </a:p>
          <a:p>
            <a:pPr lvl="0" fontAlgn="base"/>
            <a:r>
              <a:rPr lang="en-US" dirty="0" smtClean="0"/>
              <a:t>and </a:t>
            </a:r>
            <a:r>
              <a:rPr lang="en-US" dirty="0"/>
              <a:t>modified </a:t>
            </a:r>
            <a:r>
              <a:rPr lang="en-US" dirty="0">
                <a:solidFill>
                  <a:schemeClr val="tx2">
                    <a:lumMod val="60000"/>
                    <a:lumOff val="40000"/>
                  </a:schemeClr>
                </a:solidFill>
              </a:rPr>
              <a:t>(primary prevention);  </a:t>
            </a:r>
          </a:p>
          <a:p>
            <a:pPr lvl="0" fontAlgn="base"/>
            <a:r>
              <a:rPr lang="en-US" dirty="0"/>
              <a:t>Once war has broken </a:t>
            </a:r>
            <a:r>
              <a:rPr lang="en-US" dirty="0" smtClean="0"/>
              <a:t>out, </a:t>
            </a:r>
            <a:r>
              <a:rPr lang="en-US" dirty="0"/>
              <a:t>its course can be modified </a:t>
            </a:r>
            <a:r>
              <a:rPr lang="en-US" dirty="0">
                <a:solidFill>
                  <a:schemeClr val="tx2">
                    <a:lumMod val="60000"/>
                    <a:lumOff val="40000"/>
                  </a:schemeClr>
                </a:solidFill>
              </a:rPr>
              <a:t>(secondary prevention) </a:t>
            </a:r>
            <a:endParaRPr lang="en-US" dirty="0" smtClean="0">
              <a:solidFill>
                <a:schemeClr val="tx2">
                  <a:lumMod val="60000"/>
                  <a:lumOff val="40000"/>
                </a:schemeClr>
              </a:solidFill>
            </a:endParaRPr>
          </a:p>
          <a:p>
            <a:pPr lvl="0" fontAlgn="base"/>
            <a:r>
              <a:rPr lang="en-US" dirty="0" smtClean="0"/>
              <a:t>and </a:t>
            </a:r>
            <a:r>
              <a:rPr lang="en-US" dirty="0"/>
              <a:t>its damage can be addressed through healing and rehabilitation </a:t>
            </a:r>
            <a:r>
              <a:rPr lang="en-US" dirty="0">
                <a:solidFill>
                  <a:schemeClr val="tx2">
                    <a:lumMod val="60000"/>
                    <a:lumOff val="40000"/>
                  </a:schemeClr>
                </a:solidFill>
              </a:rPr>
              <a:t>(tertiary prevention).</a:t>
            </a:r>
          </a:p>
          <a:p>
            <a:endParaRPr lang="en-US" dirty="0" smtClean="0">
              <a:solidFill>
                <a:schemeClr val="tx2">
                  <a:lumMod val="60000"/>
                  <a:lumOff val="40000"/>
                </a:schemeClr>
              </a:solidFill>
            </a:endParaRPr>
          </a:p>
          <a:p>
            <a:pPr marL="0" indent="0">
              <a:buNone/>
            </a:pPr>
            <a:r>
              <a:rPr lang="en-US" dirty="0" smtClean="0">
                <a:solidFill>
                  <a:schemeClr val="tx2">
                    <a:lumMod val="60000"/>
                    <a:lumOff val="40000"/>
                  </a:schemeClr>
                </a:solidFill>
              </a:rPr>
              <a:t>Health </a:t>
            </a:r>
            <a:r>
              <a:rPr lang="en-US" dirty="0">
                <a:solidFill>
                  <a:schemeClr val="tx2">
                    <a:lumMod val="60000"/>
                    <a:lumOff val="40000"/>
                  </a:schemeClr>
                </a:solidFill>
              </a:rPr>
              <a:t>is a bridge to peace</a:t>
            </a:r>
          </a:p>
        </p:txBody>
      </p:sp>
    </p:spTree>
    <p:extLst>
      <p:ext uri="{BB962C8B-B14F-4D97-AF65-F5344CB8AC3E}">
        <p14:creationId xmlns:p14="http://schemas.microsoft.com/office/powerpoint/2010/main" val="6629774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 Two Diplomacy</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Montville </a:t>
            </a:r>
            <a:r>
              <a:rPr lang="en-US" dirty="0" smtClean="0"/>
              <a:t>maintains </a:t>
            </a:r>
            <a:r>
              <a:rPr lang="en-US" dirty="0"/>
              <a:t>that there are two basic processes in track two diplomacy. </a:t>
            </a:r>
            <a:endParaRPr lang="en-US" dirty="0" smtClean="0"/>
          </a:p>
          <a:p>
            <a:pPr marL="514350" indent="-514350">
              <a:buFont typeface="+mj-lt"/>
              <a:buAutoNum type="arabicPeriod"/>
            </a:pPr>
            <a:r>
              <a:rPr lang="en-US" dirty="0" smtClean="0"/>
              <a:t>The </a:t>
            </a:r>
            <a:r>
              <a:rPr lang="en-US" dirty="0"/>
              <a:t>first consists of facilitated </a:t>
            </a:r>
            <a:r>
              <a:rPr lang="en-US" dirty="0">
                <a:hlinkClick r:id="rId3" tooltip="Work shop"/>
              </a:rPr>
              <a:t>workshops</a:t>
            </a:r>
            <a:r>
              <a:rPr lang="en-US" dirty="0"/>
              <a:t> that bring members of conflicting groups together to develop </a:t>
            </a:r>
            <a:r>
              <a:rPr lang="en-US" dirty="0">
                <a:hlinkClick r:id="rId4" tooltip="Interpersonal relationship"/>
              </a:rPr>
              <a:t>personal relationships</a:t>
            </a:r>
            <a:r>
              <a:rPr lang="en-US" dirty="0"/>
              <a:t>, understand the conflict from the perspective of others, and develop joint strategies for solving the conflict. </a:t>
            </a:r>
            <a:endParaRPr lang="en-US" dirty="0" smtClean="0"/>
          </a:p>
          <a:p>
            <a:pPr marL="514350" indent="-514350">
              <a:buFont typeface="+mj-lt"/>
              <a:buAutoNum type="arabicPeriod"/>
            </a:pPr>
            <a:r>
              <a:rPr lang="en-US" dirty="0" smtClean="0"/>
              <a:t>The </a:t>
            </a:r>
            <a:r>
              <a:rPr lang="en-US" dirty="0"/>
              <a:t>second process involves working to shift public opinion: "Here the task is a psychological one which consists of reducing the sense of victimhood of the parties and </a:t>
            </a:r>
            <a:r>
              <a:rPr lang="en-US" dirty="0" smtClean="0"/>
              <a:t>re-humanizing </a:t>
            </a:r>
            <a:r>
              <a:rPr lang="en-US" dirty="0"/>
              <a:t>the image of the adversary</a:t>
            </a:r>
            <a:r>
              <a:rPr lang="en-US" dirty="0" smtClean="0"/>
              <a:t>".</a:t>
            </a:r>
            <a:r>
              <a:rPr lang="en-US" baseline="30000" dirty="0" smtClean="0"/>
              <a:t> </a:t>
            </a:r>
            <a:r>
              <a:rPr lang="en-US" dirty="0" smtClean="0">
                <a:solidFill>
                  <a:srgbClr val="FF0000"/>
                </a:solidFill>
              </a:rPr>
              <a:t>(</a:t>
            </a:r>
            <a:r>
              <a:rPr lang="en-US" dirty="0">
                <a:solidFill>
                  <a:srgbClr val="FF0000"/>
                </a:solidFill>
              </a:rPr>
              <a:t>Davidson &amp; Montville, 1981) </a:t>
            </a:r>
          </a:p>
        </p:txBody>
      </p:sp>
    </p:spTree>
    <p:extLst>
      <p:ext uri="{BB962C8B-B14F-4D97-AF65-F5344CB8AC3E}">
        <p14:creationId xmlns:p14="http://schemas.microsoft.com/office/powerpoint/2010/main" val="34350123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 Two Diplomacy</a:t>
            </a:r>
            <a:endParaRPr lang="en-US" dirty="0"/>
          </a:p>
        </p:txBody>
      </p:sp>
      <p:sp>
        <p:nvSpPr>
          <p:cNvPr id="3" name="Content Placeholder 2"/>
          <p:cNvSpPr>
            <a:spLocks noGrp="1"/>
          </p:cNvSpPr>
          <p:nvPr>
            <p:ph idx="1"/>
          </p:nvPr>
        </p:nvSpPr>
        <p:spPr>
          <a:xfrm>
            <a:off x="0" y="1600200"/>
            <a:ext cx="9144000" cy="4525963"/>
          </a:xfrm>
        </p:spPr>
        <p:txBody>
          <a:bodyPr>
            <a:normAutofit fontScale="62500" lnSpcReduction="20000"/>
          </a:bodyPr>
          <a:lstStyle/>
          <a:p>
            <a:endParaRPr lang="en-US" sz="4100" dirty="0" smtClean="0"/>
          </a:p>
          <a:p>
            <a:r>
              <a:rPr lang="en-US" sz="4100" dirty="0"/>
              <a:t>"non-governmental, informal and unofficial contacts and activities between private citizens or groups of individuals, sometimes called 'non-state </a:t>
            </a:r>
            <a:r>
              <a:rPr lang="en-US" sz="4100" dirty="0" smtClean="0"/>
              <a:t>actors’</a:t>
            </a:r>
          </a:p>
          <a:p>
            <a:endParaRPr lang="en-US" sz="4100" dirty="0" smtClean="0"/>
          </a:p>
          <a:p>
            <a:r>
              <a:rPr lang="en-US" sz="4100" dirty="0"/>
              <a:t>Track Two has as its object the reduction or resolution of conflict, within </a:t>
            </a:r>
            <a:r>
              <a:rPr lang="en-US" sz="4100" dirty="0" smtClean="0"/>
              <a:t>a country or between countries, by lowering the anger or tension or fear that exist, through improved communication </a:t>
            </a:r>
            <a:r>
              <a:rPr lang="en-US" sz="4100" dirty="0"/>
              <a:t>and a better understanding of each other's point of </a:t>
            </a:r>
            <a:r>
              <a:rPr lang="en-US" sz="4100" dirty="0" smtClean="0"/>
              <a:t>view”.</a:t>
            </a:r>
          </a:p>
          <a:p>
            <a:endParaRPr lang="en-US" dirty="0" smtClean="0"/>
          </a:p>
          <a:p>
            <a:pPr marL="0" indent="0">
              <a:buNone/>
            </a:pPr>
            <a:r>
              <a:rPr lang="en-US" sz="2400" dirty="0" smtClean="0">
                <a:solidFill>
                  <a:srgbClr val="FF0000"/>
                </a:solidFill>
              </a:rPr>
              <a:t>"</a:t>
            </a:r>
            <a:r>
              <a:rPr lang="en-US" sz="2400" dirty="0">
                <a:solidFill>
                  <a:srgbClr val="FF0000"/>
                </a:solidFill>
              </a:rPr>
              <a:t>Foreign Policy According to Freud", </a:t>
            </a:r>
            <a:endParaRPr lang="en-US" sz="2400" dirty="0" smtClean="0">
              <a:solidFill>
                <a:srgbClr val="FF0000"/>
              </a:solidFill>
            </a:endParaRPr>
          </a:p>
          <a:p>
            <a:pPr marL="0" indent="0">
              <a:buNone/>
            </a:pPr>
            <a:r>
              <a:rPr lang="en-US" sz="2400" dirty="0" smtClean="0">
                <a:solidFill>
                  <a:srgbClr val="FF0000"/>
                </a:solidFill>
              </a:rPr>
              <a:t>in </a:t>
            </a:r>
            <a:r>
              <a:rPr lang="en-US" sz="2400" i="1" dirty="0">
                <a:solidFill>
                  <a:srgbClr val="FF0000"/>
                </a:solidFill>
              </a:rPr>
              <a:t>Foreign Policy</a:t>
            </a:r>
            <a:r>
              <a:rPr lang="en-US" sz="2400" dirty="0">
                <a:solidFill>
                  <a:srgbClr val="FF0000"/>
                </a:solidFill>
              </a:rPr>
              <a:t> (Davidson &amp; Montville, 1981).</a:t>
            </a:r>
          </a:p>
        </p:txBody>
      </p:sp>
    </p:spTree>
    <p:extLst>
      <p:ext uri="{BB962C8B-B14F-4D97-AF65-F5344CB8AC3E}">
        <p14:creationId xmlns:p14="http://schemas.microsoft.com/office/powerpoint/2010/main" val="3234664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9144000" cy="1143000"/>
          </a:xfrm>
        </p:spPr>
        <p:txBody>
          <a:bodyPr>
            <a:normAutofit fontScale="90000"/>
          </a:bodyPr>
          <a:lstStyle/>
          <a:p>
            <a:r>
              <a:rPr lang="en-US" sz="4000" b="1" dirty="0" smtClean="0"/>
              <a:t>Palestine Medical Education Initiative</a:t>
            </a:r>
            <a:r>
              <a:rPr lang="en-US" sz="4000" dirty="0" smtClean="0"/>
              <a:t/>
            </a:r>
            <a:br>
              <a:rPr lang="en-US" sz="4000" dirty="0" smtClean="0"/>
            </a:br>
            <a:r>
              <a:rPr lang="en-US" sz="4000" dirty="0" err="1" smtClean="0"/>
              <a:t>pmedonline.org</a:t>
            </a:r>
            <a:r>
              <a:rPr lang="en-US" sz="4000" dirty="0" smtClean="0"/>
              <a:t>    </a:t>
            </a:r>
            <a:endParaRPr lang="en-US" sz="4000" dirty="0"/>
          </a:p>
        </p:txBody>
      </p:sp>
      <p:pic>
        <p:nvPicPr>
          <p:cNvPr id="4" name="Content Placeholder 3" descr="JUST.jpg"/>
          <p:cNvPicPr>
            <a:picLocks noGrp="1" noChangeAspect="1"/>
          </p:cNvPicPr>
          <p:nvPr>
            <p:ph idx="1"/>
          </p:nvPr>
        </p:nvPicPr>
        <p:blipFill>
          <a:blip r:embed="rId2">
            <a:extLst>
              <a:ext uri="{28A0092B-C50C-407E-A947-70E740481C1C}">
                <a14:useLocalDpi xmlns:a14="http://schemas.microsoft.com/office/drawing/2010/main" val="0"/>
              </a:ext>
            </a:extLst>
          </a:blip>
          <a:srcRect t="17861" b="17861"/>
          <a:stretch>
            <a:fillRect/>
          </a:stretch>
        </p:blipFill>
        <p:spPr>
          <a:xfrm>
            <a:off x="-973667" y="1295400"/>
            <a:ext cx="6248400" cy="3307976"/>
          </a:xfrm>
        </p:spPr>
      </p:pic>
      <p:sp>
        <p:nvSpPr>
          <p:cNvPr id="5" name="TextBox 4"/>
          <p:cNvSpPr txBox="1"/>
          <p:nvPr/>
        </p:nvSpPr>
        <p:spPr>
          <a:xfrm>
            <a:off x="0" y="5257562"/>
            <a:ext cx="9144000" cy="1323439"/>
          </a:xfrm>
          <a:prstGeom prst="rect">
            <a:avLst/>
          </a:prstGeom>
          <a:noFill/>
        </p:spPr>
        <p:txBody>
          <a:bodyPr wrap="square" rtlCol="0">
            <a:spAutoFit/>
          </a:bodyPr>
          <a:lstStyle/>
          <a:p>
            <a:r>
              <a:rPr lang="en-US" b="1" dirty="0" smtClean="0"/>
              <a:t> </a:t>
            </a:r>
            <a:r>
              <a:rPr lang="en-US" sz="2000" b="1" dirty="0" smtClean="0"/>
              <a:t>The partnerships </a:t>
            </a:r>
            <a:r>
              <a:rPr lang="en-US" sz="2000" b="1" dirty="0"/>
              <a:t>that are formed in this </a:t>
            </a:r>
            <a:r>
              <a:rPr lang="en-US" sz="2000" b="1" dirty="0" smtClean="0"/>
              <a:t>work—</a:t>
            </a:r>
          </a:p>
          <a:p>
            <a:r>
              <a:rPr lang="en-US" sz="2000" b="1" dirty="0" smtClean="0"/>
              <a:t>across </a:t>
            </a:r>
            <a:r>
              <a:rPr lang="en-US" sz="2000" b="1" dirty="0"/>
              <a:t>ethnic, religious, and national </a:t>
            </a:r>
            <a:r>
              <a:rPr lang="en-US" sz="2000" b="1" dirty="0" smtClean="0"/>
              <a:t>divides—</a:t>
            </a:r>
          </a:p>
          <a:p>
            <a:r>
              <a:rPr lang="en-US" sz="2000" b="1" dirty="0" smtClean="0"/>
              <a:t>not </a:t>
            </a:r>
            <a:r>
              <a:rPr lang="en-US" sz="2000" b="1" dirty="0"/>
              <a:t>only enable the implementation of programs that improve health; </a:t>
            </a:r>
            <a:endParaRPr lang="en-US" sz="2000" b="1" dirty="0" smtClean="0"/>
          </a:p>
          <a:p>
            <a:r>
              <a:rPr lang="en-US" sz="2000" b="1" dirty="0" smtClean="0"/>
              <a:t>these </a:t>
            </a:r>
            <a:r>
              <a:rPr lang="en-US" sz="2000" b="1" dirty="0"/>
              <a:t>collegial relationships also are a microcosm of the world that we </a:t>
            </a:r>
            <a:r>
              <a:rPr lang="en-US" sz="2000" b="1" dirty="0" smtClean="0"/>
              <a:t>hope </a:t>
            </a:r>
            <a:r>
              <a:rPr lang="en-US" sz="2000" b="1" dirty="0"/>
              <a:t>to </a:t>
            </a:r>
            <a:r>
              <a:rPr lang="en-US" sz="2000" b="1" dirty="0" smtClean="0"/>
              <a:t>see.</a:t>
            </a:r>
            <a:endParaRPr lang="en-US" sz="2000" b="1" dirty="0"/>
          </a:p>
        </p:txBody>
      </p:sp>
      <p:pic>
        <p:nvPicPr>
          <p:cNvPr id="6" name="Content Placeholder 3" descr="Israel-Palestine.jpg"/>
          <p:cNvPicPr>
            <a:picLocks noChangeAspect="1"/>
          </p:cNvPicPr>
          <p:nvPr/>
        </p:nvPicPr>
        <p:blipFill>
          <a:blip r:embed="rId3" cstate="print"/>
          <a:stretch>
            <a:fillRect/>
          </a:stretch>
        </p:blipFill>
        <p:spPr>
          <a:xfrm>
            <a:off x="3502589" y="1143000"/>
            <a:ext cx="5641411" cy="3759200"/>
          </a:xfrm>
          <a:prstGeom prst="rect">
            <a:avLst/>
          </a:prstGeom>
        </p:spPr>
      </p:pic>
    </p:spTree>
    <p:extLst>
      <p:ext uri="{BB962C8B-B14F-4D97-AF65-F5344CB8AC3E}">
        <p14:creationId xmlns:p14="http://schemas.microsoft.com/office/powerpoint/2010/main" val="378698913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167" y="0"/>
            <a:ext cx="8686800" cy="1143000"/>
          </a:xfrm>
        </p:spPr>
        <p:txBody>
          <a:bodyPr>
            <a:normAutofit fontScale="90000"/>
          </a:bodyPr>
          <a:lstStyle/>
          <a:p>
            <a:pPr eaLnBrk="1" hangingPunct="1">
              <a:defRPr/>
            </a:pPr>
            <a:r>
              <a:rPr lang="en-US" dirty="0" smtClean="0"/>
              <a:t>Palestine Medical Education Initiative</a:t>
            </a:r>
            <a:br>
              <a:rPr lang="en-US" dirty="0" smtClean="0"/>
            </a:br>
            <a:r>
              <a:rPr lang="en-US" dirty="0" smtClean="0"/>
              <a:t>(pmedonline.org)</a:t>
            </a:r>
            <a:endParaRPr lang="en-US" dirty="0"/>
          </a:p>
        </p:txBody>
      </p:sp>
      <p:pic>
        <p:nvPicPr>
          <p:cNvPr id="4" name="Content Placeholder 3" descr="Israel-Palestine.jpg"/>
          <p:cNvPicPr>
            <a:picLocks noGrp="1" noChangeAspect="1"/>
          </p:cNvPicPr>
          <p:nvPr>
            <p:ph idx="1"/>
          </p:nvPr>
        </p:nvPicPr>
        <p:blipFill>
          <a:blip r:embed="rId3" cstate="print"/>
          <a:stretch>
            <a:fillRect/>
          </a:stretch>
        </p:blipFill>
        <p:spPr>
          <a:xfrm>
            <a:off x="1141413" y="1524000"/>
            <a:ext cx="6861175" cy="4572000"/>
          </a:xfr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U.S. foreign policy:  </a:t>
            </a:r>
            <a:br>
              <a:rPr lang="en-US" dirty="0" smtClean="0"/>
            </a:br>
            <a:r>
              <a:rPr lang="en-US" dirty="0" smtClean="0"/>
              <a:t>Smart Power</a:t>
            </a:r>
            <a:endParaRPr lang="en-US" dirty="0"/>
          </a:p>
        </p:txBody>
      </p:sp>
      <p:sp>
        <p:nvSpPr>
          <p:cNvPr id="3" name="Content Placeholder 2"/>
          <p:cNvSpPr>
            <a:spLocks noGrp="1"/>
          </p:cNvSpPr>
          <p:nvPr>
            <p:ph idx="1"/>
          </p:nvPr>
        </p:nvSpPr>
        <p:spPr>
          <a:xfrm>
            <a:off x="1676400" y="2743200"/>
            <a:ext cx="4622800" cy="3505200"/>
          </a:xfrm>
        </p:spPr>
        <p:txBody>
          <a:bodyPr>
            <a:normAutofit/>
          </a:bodyPr>
          <a:lstStyle/>
          <a:p>
            <a:r>
              <a:rPr lang="en-US" sz="4800" dirty="0" smtClean="0"/>
              <a:t>Defense</a:t>
            </a:r>
          </a:p>
          <a:p>
            <a:r>
              <a:rPr lang="en-US" sz="4800" dirty="0" smtClean="0"/>
              <a:t>Diplomacy</a:t>
            </a:r>
          </a:p>
          <a:p>
            <a:r>
              <a:rPr lang="en-US" sz="4800" dirty="0" smtClean="0"/>
              <a:t>Development</a:t>
            </a:r>
            <a:endParaRPr lang="en-US" sz="4800" dirty="0"/>
          </a:p>
        </p:txBody>
      </p:sp>
    </p:spTree>
    <p:extLst>
      <p:ext uri="{BB962C8B-B14F-4D97-AF65-F5344CB8AC3E}">
        <p14:creationId xmlns:p14="http://schemas.microsoft.com/office/powerpoint/2010/main" val="96565651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do you think </a:t>
            </a:r>
            <a:br>
              <a:rPr lang="en-US" dirty="0" smtClean="0"/>
            </a:br>
            <a:r>
              <a:rPr lang="en-US" dirty="0" smtClean="0"/>
              <a:t>the US spends on foreign aid?</a:t>
            </a:r>
            <a:endParaRPr lang="en-US" dirty="0"/>
          </a:p>
        </p:txBody>
      </p:sp>
      <p:sp>
        <p:nvSpPr>
          <p:cNvPr id="3" name="Content Placeholder 2"/>
          <p:cNvSpPr>
            <a:spLocks noGrp="1"/>
          </p:cNvSpPr>
          <p:nvPr>
            <p:ph idx="1"/>
          </p:nvPr>
        </p:nvSpPr>
        <p:spPr>
          <a:xfrm>
            <a:off x="1659467" y="2196570"/>
            <a:ext cx="6587066" cy="4525963"/>
          </a:xfrm>
        </p:spPr>
        <p:txBody>
          <a:bodyPr/>
          <a:lstStyle/>
          <a:p>
            <a:r>
              <a:rPr lang="en-US" dirty="0"/>
              <a:t>1% </a:t>
            </a:r>
            <a:endParaRPr lang="en-US" dirty="0" smtClean="0"/>
          </a:p>
          <a:p>
            <a:r>
              <a:rPr lang="en-US" dirty="0" smtClean="0"/>
              <a:t>5%</a:t>
            </a:r>
          </a:p>
          <a:p>
            <a:r>
              <a:rPr lang="en-US" dirty="0" smtClean="0"/>
              <a:t>10%</a:t>
            </a:r>
          </a:p>
          <a:p>
            <a:r>
              <a:rPr lang="en-US" dirty="0" smtClean="0"/>
              <a:t>20%</a:t>
            </a:r>
            <a:endParaRPr lang="en-US" dirty="0"/>
          </a:p>
          <a:p>
            <a:endParaRPr lang="en-US" dirty="0" smtClean="0"/>
          </a:p>
        </p:txBody>
      </p:sp>
    </p:spTree>
    <p:extLst>
      <p:ext uri="{BB962C8B-B14F-4D97-AF65-F5344CB8AC3E}">
        <p14:creationId xmlns:p14="http://schemas.microsoft.com/office/powerpoint/2010/main" val="261730120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do you think the US should spend on foreign aid?</a:t>
            </a:r>
            <a:endParaRPr lang="en-US" dirty="0"/>
          </a:p>
        </p:txBody>
      </p:sp>
      <p:sp>
        <p:nvSpPr>
          <p:cNvPr id="3" name="Content Placeholder 2"/>
          <p:cNvSpPr>
            <a:spLocks noGrp="1"/>
          </p:cNvSpPr>
          <p:nvPr>
            <p:ph idx="1"/>
          </p:nvPr>
        </p:nvSpPr>
        <p:spPr>
          <a:xfrm>
            <a:off x="1219200" y="2040467"/>
            <a:ext cx="6824133" cy="4525963"/>
          </a:xfrm>
        </p:spPr>
        <p:txBody>
          <a:bodyPr/>
          <a:lstStyle/>
          <a:p>
            <a:r>
              <a:rPr lang="en-US" dirty="0"/>
              <a:t>1% </a:t>
            </a:r>
          </a:p>
          <a:p>
            <a:r>
              <a:rPr lang="en-US" dirty="0"/>
              <a:t>5%</a:t>
            </a:r>
          </a:p>
          <a:p>
            <a:r>
              <a:rPr lang="en-US" dirty="0"/>
              <a:t>10%</a:t>
            </a:r>
          </a:p>
          <a:p>
            <a:r>
              <a:rPr lang="en-US" dirty="0"/>
              <a:t>20%</a:t>
            </a:r>
          </a:p>
          <a:p>
            <a:endParaRPr lang="en-US" dirty="0"/>
          </a:p>
        </p:txBody>
      </p:sp>
    </p:spTree>
    <p:extLst>
      <p:ext uri="{BB962C8B-B14F-4D97-AF65-F5344CB8AC3E}">
        <p14:creationId xmlns:p14="http://schemas.microsoft.com/office/powerpoint/2010/main" val="341915383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smtClean="0"/>
              <a:t>Smart Power</a:t>
            </a:r>
            <a:endParaRPr lang="en-US" sz="5400" dirty="0"/>
          </a:p>
        </p:txBody>
      </p:sp>
      <p:sp>
        <p:nvSpPr>
          <p:cNvPr id="3" name="Content Placeholder 2"/>
          <p:cNvSpPr>
            <a:spLocks noGrp="1"/>
          </p:cNvSpPr>
          <p:nvPr>
            <p:ph idx="1"/>
          </p:nvPr>
        </p:nvSpPr>
        <p:spPr>
          <a:xfrm>
            <a:off x="270932" y="1144547"/>
            <a:ext cx="6891867" cy="2641600"/>
          </a:xfrm>
        </p:spPr>
        <p:txBody>
          <a:bodyPr>
            <a:normAutofit/>
          </a:bodyPr>
          <a:lstStyle/>
          <a:p>
            <a:r>
              <a:rPr lang="en-US" sz="4800" dirty="0" smtClean="0"/>
              <a:t>Defense</a:t>
            </a:r>
          </a:p>
          <a:p>
            <a:r>
              <a:rPr lang="en-US" sz="4800" dirty="0" smtClean="0"/>
              <a:t>Diplomacy</a:t>
            </a:r>
          </a:p>
          <a:p>
            <a:r>
              <a:rPr lang="en-US" sz="4800" dirty="0" smtClean="0"/>
              <a:t>Development</a:t>
            </a:r>
            <a:endParaRPr lang="en-US" sz="4800" dirty="0"/>
          </a:p>
        </p:txBody>
      </p:sp>
      <p:sp>
        <p:nvSpPr>
          <p:cNvPr id="4" name="TextBox 3"/>
          <p:cNvSpPr txBox="1"/>
          <p:nvPr/>
        </p:nvSpPr>
        <p:spPr>
          <a:xfrm>
            <a:off x="457200" y="3942410"/>
            <a:ext cx="7718880" cy="2954655"/>
          </a:xfrm>
          <a:prstGeom prst="rect">
            <a:avLst/>
          </a:prstGeom>
          <a:noFill/>
        </p:spPr>
        <p:txBody>
          <a:bodyPr wrap="none" rtlCol="0">
            <a:spAutoFit/>
          </a:bodyPr>
          <a:lstStyle/>
          <a:p>
            <a:r>
              <a:rPr lang="en-US" sz="2800" dirty="0" smtClean="0"/>
              <a:t>The US will spend </a:t>
            </a:r>
            <a:r>
              <a:rPr lang="en-US" sz="2800" dirty="0" smtClean="0">
                <a:solidFill>
                  <a:srgbClr val="FF0000"/>
                </a:solidFill>
              </a:rPr>
              <a:t>$38 billion </a:t>
            </a:r>
            <a:r>
              <a:rPr lang="en-US" sz="2800" dirty="0" smtClean="0"/>
              <a:t>on foreign aid in 2016. </a:t>
            </a:r>
          </a:p>
          <a:p>
            <a:r>
              <a:rPr lang="en-US" sz="2800" dirty="0" smtClean="0"/>
              <a:t>This = </a:t>
            </a:r>
            <a:r>
              <a:rPr lang="en-US" sz="2800" dirty="0" smtClean="0">
                <a:solidFill>
                  <a:srgbClr val="FF0000"/>
                </a:solidFill>
              </a:rPr>
              <a:t>less than 1% of the US $4 trillion budget</a:t>
            </a:r>
          </a:p>
          <a:p>
            <a:endParaRPr lang="en-US" sz="2800" dirty="0" smtClean="0">
              <a:solidFill>
                <a:srgbClr val="FF0000"/>
              </a:solidFill>
            </a:endParaRPr>
          </a:p>
          <a:p>
            <a:r>
              <a:rPr lang="en-US" sz="2800" dirty="0" smtClean="0"/>
              <a:t>DOD $524 billion</a:t>
            </a:r>
          </a:p>
          <a:p>
            <a:endParaRPr lang="en-US" sz="2800" dirty="0" smtClean="0"/>
          </a:p>
          <a:p>
            <a:r>
              <a:rPr lang="en-US" sz="2800" dirty="0" smtClean="0"/>
              <a:t>DOS $50 billion</a:t>
            </a:r>
          </a:p>
          <a:p>
            <a:endParaRPr lang="en-US" dirty="0"/>
          </a:p>
        </p:txBody>
      </p:sp>
    </p:spTree>
    <p:extLst>
      <p:ext uri="{BB962C8B-B14F-4D97-AF65-F5344CB8AC3E}">
        <p14:creationId xmlns:p14="http://schemas.microsoft.com/office/powerpoint/2010/main" val="296873517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533400" y="0"/>
            <a:ext cx="7772400" cy="1143000"/>
          </a:xfrm>
        </p:spPr>
        <p:txBody>
          <a:bodyPr>
            <a:normAutofit fontScale="90000"/>
          </a:bodyPr>
          <a:lstStyle/>
          <a:p>
            <a:pPr eaLnBrk="1" hangingPunct="1">
              <a:defRPr/>
            </a:pPr>
            <a:r>
              <a:rPr lang="en-US" dirty="0" smtClean="0"/>
              <a:t>Some Distinctions</a:t>
            </a:r>
            <a:r>
              <a:rPr lang="en-US" dirty="0" smtClean="0"/>
              <a:t>:</a:t>
            </a:r>
            <a:br>
              <a:rPr lang="en-US" dirty="0" smtClean="0"/>
            </a:br>
            <a:r>
              <a:rPr lang="en-US" dirty="0" smtClean="0"/>
              <a:t>War as Metaphor</a:t>
            </a:r>
            <a:endParaRPr lang="en-US" dirty="0" smtClean="0"/>
          </a:p>
        </p:txBody>
      </p:sp>
      <p:sp>
        <p:nvSpPr>
          <p:cNvPr id="179203" name="Rectangle 3"/>
          <p:cNvSpPr>
            <a:spLocks noGrp="1" noChangeArrowheads="1"/>
          </p:cNvSpPr>
          <p:nvPr>
            <p:ph idx="1"/>
          </p:nvPr>
        </p:nvSpPr>
        <p:spPr>
          <a:xfrm>
            <a:off x="0" y="990600"/>
            <a:ext cx="8915400" cy="3733800"/>
          </a:xfrm>
        </p:spPr>
        <p:txBody>
          <a:bodyPr/>
          <a:lstStyle/>
          <a:p>
            <a:pPr eaLnBrk="1" hangingPunct="1">
              <a:lnSpc>
                <a:spcPct val="90000"/>
              </a:lnSpc>
              <a:defRPr/>
            </a:pPr>
            <a:r>
              <a:rPr lang="en-US" sz="2400" smtClean="0"/>
              <a:t>Criminal act v. Act of War</a:t>
            </a:r>
          </a:p>
          <a:p>
            <a:pPr eaLnBrk="1" hangingPunct="1">
              <a:lnSpc>
                <a:spcPct val="90000"/>
              </a:lnSpc>
              <a:defRPr/>
            </a:pPr>
            <a:r>
              <a:rPr lang="en-US" sz="2400" smtClean="0"/>
              <a:t>Police action v. Nationalistic War</a:t>
            </a:r>
          </a:p>
          <a:p>
            <a:pPr eaLnBrk="1" hangingPunct="1">
              <a:lnSpc>
                <a:spcPct val="90000"/>
              </a:lnSpc>
              <a:defRPr/>
            </a:pPr>
            <a:r>
              <a:rPr lang="en-US" sz="2400" smtClean="0"/>
              <a:t>Nationalistic War v. Metaphorical War</a:t>
            </a:r>
          </a:p>
          <a:p>
            <a:pPr lvl="1" eaLnBrk="1" hangingPunct="1">
              <a:lnSpc>
                <a:spcPct val="90000"/>
              </a:lnSpc>
              <a:defRPr/>
            </a:pPr>
            <a:r>
              <a:rPr lang="en-US" sz="2000" smtClean="0"/>
              <a:t>War on poverty</a:t>
            </a:r>
          </a:p>
          <a:p>
            <a:pPr lvl="1" eaLnBrk="1" hangingPunct="1">
              <a:lnSpc>
                <a:spcPct val="90000"/>
              </a:lnSpc>
              <a:defRPr/>
            </a:pPr>
            <a:r>
              <a:rPr lang="en-US" sz="2000" smtClean="0"/>
              <a:t>War on drugs</a:t>
            </a:r>
          </a:p>
          <a:p>
            <a:pPr lvl="1" eaLnBrk="1" hangingPunct="1">
              <a:lnSpc>
                <a:spcPct val="90000"/>
              </a:lnSpc>
              <a:defRPr/>
            </a:pPr>
            <a:r>
              <a:rPr lang="en-US" sz="2000" smtClean="0"/>
              <a:t>War on terror</a:t>
            </a:r>
          </a:p>
          <a:p>
            <a:pPr eaLnBrk="1" hangingPunct="1">
              <a:lnSpc>
                <a:spcPct val="90000"/>
              </a:lnSpc>
              <a:defRPr/>
            </a:pPr>
            <a:r>
              <a:rPr lang="en-US" sz="2400" smtClean="0"/>
              <a:t>U.S. War on Terror v. Global War on Terror</a:t>
            </a:r>
          </a:p>
          <a:p>
            <a:pPr eaLnBrk="1" hangingPunct="1">
              <a:lnSpc>
                <a:spcPct val="90000"/>
              </a:lnSpc>
              <a:defRPr/>
            </a:pPr>
            <a:r>
              <a:rPr lang="en-US" sz="2400" smtClean="0"/>
              <a:t>War v. Game</a:t>
            </a:r>
          </a:p>
          <a:p>
            <a:pPr lvl="1" eaLnBrk="1" hangingPunct="1">
              <a:lnSpc>
                <a:spcPct val="90000"/>
              </a:lnSpc>
              <a:buFont typeface="Wingdings" charset="0"/>
              <a:buNone/>
              <a:defRPr/>
            </a:pPr>
            <a:endParaRPr lang="en-US" sz="2000" smtClean="0"/>
          </a:p>
        </p:txBody>
      </p:sp>
      <p:sp>
        <p:nvSpPr>
          <p:cNvPr id="179204" name="Rectangle 4"/>
          <p:cNvSpPr>
            <a:spLocks noChangeArrowheads="1"/>
          </p:cNvSpPr>
          <p:nvPr/>
        </p:nvSpPr>
        <p:spPr bwMode="auto">
          <a:xfrm>
            <a:off x="3662363" y="52720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p>
        </p:txBody>
      </p:sp>
      <p:pic>
        <p:nvPicPr>
          <p:cNvPr id="44036" name="Picture 5" descr="dea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838575"/>
            <a:ext cx="4824413"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Box 1"/>
          <p:cNvSpPr txBox="1">
            <a:spLocks noChangeArrowheads="1"/>
          </p:cNvSpPr>
          <p:nvPr/>
        </p:nvSpPr>
        <p:spPr bwMode="auto">
          <a:xfrm>
            <a:off x="376238" y="4537757"/>
            <a:ext cx="366236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smtClean="0"/>
              <a:t>The criminal offer nothing to society, but death</a:t>
            </a:r>
          </a:p>
          <a:p>
            <a:endParaRPr lang="en-US" dirty="0"/>
          </a:p>
          <a:p>
            <a:r>
              <a:rPr lang="en-US" dirty="0" smtClean="0"/>
              <a:t>Baghdad</a:t>
            </a:r>
            <a:r>
              <a:rPr lang="en-US" dirty="0"/>
              <a:t>, 2008</a:t>
            </a:r>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Vicarious Trauma:  Helping Hurts</a:t>
            </a:r>
            <a:endParaRPr lang="en-US" dirty="0"/>
          </a:p>
        </p:txBody>
      </p:sp>
      <p:sp>
        <p:nvSpPr>
          <p:cNvPr id="38914" name="Content Placeholder 2"/>
          <p:cNvSpPr>
            <a:spLocks noGrp="1"/>
          </p:cNvSpPr>
          <p:nvPr>
            <p:ph idx="1"/>
          </p:nvPr>
        </p:nvSpPr>
        <p:spPr/>
        <p:txBody>
          <a:bodyPr/>
          <a:lstStyle/>
          <a:p>
            <a:r>
              <a:rPr lang="en-US">
                <a:latin typeface="Gill Sans MT" charset="0"/>
                <a:hlinkClick r:id="rId2"/>
              </a:rPr>
              <a:t>http://www.youtube.com/watch?v=K-aAOLM5oSY&amp;feature=relmfu</a:t>
            </a:r>
            <a:endParaRPr lang="en-US">
              <a:latin typeface="Gill Sans MT" charset="0"/>
            </a:endParaRPr>
          </a:p>
        </p:txBody>
      </p:sp>
      <p:pic>
        <p:nvPicPr>
          <p:cNvPr id="38915" name="Picture 3" descr="Resilience 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5868" y="2883459"/>
            <a:ext cx="5266266" cy="394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7221" y="71438"/>
            <a:ext cx="7407275" cy="765175"/>
          </a:xfrm>
        </p:spPr>
        <p:txBody>
          <a:bodyPr vert="horz" wrap="square" lIns="91440" tIns="45720" rIns="91440" bIns="45720" numCol="1" anchorCtr="0" compatLnSpc="1">
            <a:prstTxWarp prst="textNoShape">
              <a:avLst/>
            </a:prstTxWarp>
            <a:normAutofit/>
          </a:bodyPr>
          <a:lstStyle/>
          <a:p>
            <a:pPr eaLnBrk="1" hangingPunct="1">
              <a:defRPr/>
            </a:pPr>
            <a:r>
              <a:rPr lang="en-US" dirty="0" smtClean="0">
                <a:effectLst>
                  <a:outerShdw blurRad="38100" dist="38100" dir="2700000" algn="tl">
                    <a:srgbClr val="DDDDDD"/>
                  </a:outerShdw>
                </a:effectLst>
                <a:latin typeface="Gill Sans MT" charset="0"/>
                <a:cs typeface="+mj-cs"/>
              </a:rPr>
              <a:t>Summary</a:t>
            </a:r>
            <a:endParaRPr lang="en-US" dirty="0">
              <a:effectLst>
                <a:outerShdw blurRad="38100" dist="38100" dir="2700000" algn="tl">
                  <a:srgbClr val="DDDDDD"/>
                </a:outerShdw>
              </a:effectLst>
              <a:latin typeface="Gill Sans MT" charset="0"/>
              <a:cs typeface="+mj-cs"/>
            </a:endParaRPr>
          </a:p>
        </p:txBody>
      </p:sp>
      <p:sp>
        <p:nvSpPr>
          <p:cNvPr id="67586" name="Subtitle 4"/>
          <p:cNvSpPr>
            <a:spLocks noGrp="1"/>
          </p:cNvSpPr>
          <p:nvPr>
            <p:ph type="subTitle" idx="1"/>
          </p:nvPr>
        </p:nvSpPr>
        <p:spPr>
          <a:xfrm>
            <a:off x="233601" y="1075672"/>
            <a:ext cx="8910399" cy="6021387"/>
          </a:xfrm>
        </p:spPr>
        <p:txBody>
          <a:bodyPr>
            <a:normAutofit fontScale="40000" lnSpcReduction="20000"/>
          </a:bodyPr>
          <a:lstStyle/>
          <a:p>
            <a:pPr algn="l">
              <a:lnSpc>
                <a:spcPct val="80000"/>
              </a:lnSpc>
              <a:spcBef>
                <a:spcPts val="600"/>
              </a:spcBef>
              <a:buClr>
                <a:schemeClr val="accent1"/>
              </a:buClr>
              <a:buSzPct val="80000"/>
              <a:defRPr/>
            </a:pPr>
            <a:r>
              <a:rPr lang="en-US" sz="2200" dirty="0">
                <a:solidFill>
                  <a:srgbClr val="320E04"/>
                </a:solidFill>
                <a:latin typeface="Gill Sans MT" charset="0"/>
              </a:rPr>
              <a:t> </a:t>
            </a:r>
            <a:r>
              <a:rPr lang="en-US" sz="4400" dirty="0">
                <a:solidFill>
                  <a:srgbClr val="320E04"/>
                </a:solidFill>
                <a:latin typeface="Gill Sans MT" charset="0"/>
              </a:rPr>
              <a:t> </a:t>
            </a:r>
            <a:r>
              <a:rPr lang="en-US" sz="9300" dirty="0">
                <a:solidFill>
                  <a:srgbClr val="320E04"/>
                </a:solidFill>
                <a:latin typeface="Gill Sans MT" charset="0"/>
              </a:rPr>
              <a:t> </a:t>
            </a:r>
            <a:r>
              <a:rPr lang="en-US" sz="9300" dirty="0" smtClean="0">
                <a:solidFill>
                  <a:srgbClr val="320E04"/>
                </a:solidFill>
                <a:latin typeface="Arial" charset="0"/>
              </a:rPr>
              <a:t> </a:t>
            </a:r>
            <a:r>
              <a:rPr lang="en-US" sz="9600" dirty="0">
                <a:solidFill>
                  <a:srgbClr val="320E04"/>
                </a:solidFill>
              </a:rPr>
              <a:t>Disaster situations, like tsunamis, earthquakes, and especially wars, remind us that physical health cannot really be separated from mental well-being.  </a:t>
            </a:r>
          </a:p>
          <a:p>
            <a:pPr algn="l">
              <a:lnSpc>
                <a:spcPct val="80000"/>
              </a:lnSpc>
              <a:spcBef>
                <a:spcPts val="600"/>
              </a:spcBef>
              <a:buClr>
                <a:schemeClr val="accent1"/>
              </a:buClr>
              <a:buSzPct val="80000"/>
              <a:defRPr/>
            </a:pPr>
            <a:endParaRPr lang="en-US" sz="9600" dirty="0">
              <a:solidFill>
                <a:srgbClr val="320E04"/>
              </a:solidFill>
            </a:endParaRPr>
          </a:p>
          <a:p>
            <a:pPr algn="l">
              <a:lnSpc>
                <a:spcPct val="80000"/>
              </a:lnSpc>
              <a:spcBef>
                <a:spcPts val="600"/>
              </a:spcBef>
              <a:buClr>
                <a:schemeClr val="accent1"/>
              </a:buClr>
              <a:buSzPct val="80000"/>
              <a:defRPr/>
            </a:pPr>
            <a:r>
              <a:rPr lang="en-US" sz="9600" dirty="0">
                <a:solidFill>
                  <a:srgbClr val="320E04"/>
                </a:solidFill>
              </a:rPr>
              <a:t>Trauma has health consequences, physical and mental, and coping with trauma requires an integrated understanding.  </a:t>
            </a:r>
          </a:p>
          <a:p>
            <a:pPr algn="l">
              <a:lnSpc>
                <a:spcPct val="80000"/>
              </a:lnSpc>
              <a:spcBef>
                <a:spcPts val="600"/>
              </a:spcBef>
              <a:buClr>
                <a:schemeClr val="accent1"/>
              </a:buClr>
              <a:buSzPct val="80000"/>
              <a:defRPr/>
            </a:pPr>
            <a:endParaRPr lang="en-US" sz="9600" dirty="0">
              <a:solidFill>
                <a:srgbClr val="320E04"/>
              </a:solidFill>
            </a:endParaRPr>
          </a:p>
          <a:p>
            <a:pPr algn="l">
              <a:lnSpc>
                <a:spcPct val="80000"/>
              </a:lnSpc>
              <a:spcBef>
                <a:spcPts val="600"/>
              </a:spcBef>
              <a:buClr>
                <a:schemeClr val="accent1"/>
              </a:buClr>
              <a:buSzPct val="80000"/>
              <a:defRPr/>
            </a:pPr>
            <a:r>
              <a:rPr lang="en-US" sz="9600" dirty="0">
                <a:solidFill>
                  <a:srgbClr val="320E04"/>
                </a:solidFill>
              </a:rPr>
              <a:t>   In Iraq, people have shown extraordinary resilience; yet they suffer increased susceptibility to cancer, heart disease, and a host of physical manifestations of stress-related conditions.</a:t>
            </a:r>
            <a:r>
              <a:rPr lang="en-US" sz="7200" dirty="0">
                <a:solidFill>
                  <a:srgbClr val="320E04"/>
                </a:solidFill>
                <a:latin typeface="Gill Sans MT" charset="0"/>
              </a:rPr>
              <a:t> </a:t>
            </a:r>
            <a:r>
              <a:rPr lang="en-US" sz="9300" dirty="0" smtClean="0">
                <a:solidFill>
                  <a:srgbClr val="320E04"/>
                </a:solidFill>
                <a:latin typeface="Arial" charset="0"/>
              </a:rPr>
              <a:t>  </a:t>
            </a:r>
            <a:endParaRPr lang="en-US" sz="9300" dirty="0">
              <a:solidFill>
                <a:srgbClr val="320E04"/>
              </a:solidFill>
              <a:latin typeface="Arial" charset="0"/>
            </a:endParaRPr>
          </a:p>
          <a:p>
            <a:pPr marL="26988" eaLnBrk="1" hangingPunct="1">
              <a:lnSpc>
                <a:spcPct val="80000"/>
              </a:lnSpc>
            </a:pPr>
            <a:endParaRPr lang="en-US" sz="2200" dirty="0">
              <a:solidFill>
                <a:srgbClr val="320E04"/>
              </a:solidFill>
              <a:latin typeface="Gill Sans MT"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7620000" cy="1143000"/>
          </a:xfrm>
        </p:spPr>
        <p:txBody>
          <a:bodyPr/>
          <a:lstStyle/>
          <a:p>
            <a:r>
              <a:rPr lang="en-US" dirty="0" smtClean="0"/>
              <a:t>Conclusion</a:t>
            </a:r>
            <a:endParaRPr lang="en-US" dirty="0"/>
          </a:p>
        </p:txBody>
      </p:sp>
      <p:sp>
        <p:nvSpPr>
          <p:cNvPr id="3" name="Content Placeholder 2"/>
          <p:cNvSpPr>
            <a:spLocks noGrp="1"/>
          </p:cNvSpPr>
          <p:nvPr>
            <p:ph idx="1"/>
          </p:nvPr>
        </p:nvSpPr>
        <p:spPr>
          <a:xfrm>
            <a:off x="253999" y="694107"/>
            <a:ext cx="8890001" cy="6163893"/>
          </a:xfrm>
        </p:spPr>
        <p:txBody>
          <a:bodyPr>
            <a:normAutofit fontScale="70000" lnSpcReduction="20000"/>
          </a:bodyPr>
          <a:lstStyle/>
          <a:p>
            <a:pPr marL="114300" indent="0">
              <a:buNone/>
            </a:pPr>
            <a:endParaRPr lang="en-US" dirty="0"/>
          </a:p>
          <a:p>
            <a:r>
              <a:rPr lang="en-US" dirty="0"/>
              <a:t>The World Health Organization long ago recognized the importance of not only biological but also psychosocial factors in illness, when it offered its significant definition of </a:t>
            </a:r>
            <a:r>
              <a:rPr lang="en-US" dirty="0">
                <a:solidFill>
                  <a:srgbClr val="FF0000"/>
                </a:solidFill>
              </a:rPr>
              <a:t>health as “bio-psycho-social well-being, not just the absence of disease.”  (WHO,1946). </a:t>
            </a:r>
            <a:r>
              <a:rPr lang="en-US" dirty="0"/>
              <a:t> </a:t>
            </a:r>
            <a:endParaRPr lang="en-US" dirty="0" smtClean="0"/>
          </a:p>
          <a:p>
            <a:r>
              <a:rPr lang="en-US" dirty="0" smtClean="0"/>
              <a:t>Because </a:t>
            </a:r>
            <a:r>
              <a:rPr lang="en-US" dirty="0"/>
              <a:t>of the dynamic interactions between biological and psychosocial factors we witness </a:t>
            </a:r>
            <a:r>
              <a:rPr lang="en-US" dirty="0" smtClean="0"/>
              <a:t>in global </a:t>
            </a:r>
            <a:r>
              <a:rPr lang="en-US" dirty="0"/>
              <a:t>disasters and complex emergencies, I</a:t>
            </a:r>
            <a:r>
              <a:rPr lang="en-US" dirty="0" smtClean="0"/>
              <a:t> </a:t>
            </a:r>
            <a:r>
              <a:rPr lang="en-US" dirty="0"/>
              <a:t>believe that there is a stronger statement that needs to be made.  The artificial distinction between health and mental health obscures rather than clarifies the integral relationship of mind and body.  There is no real difference between health and mental health.  Health is health.  </a:t>
            </a:r>
            <a:endParaRPr lang="en-US" dirty="0" smtClean="0"/>
          </a:p>
          <a:p>
            <a:r>
              <a:rPr lang="en-US" dirty="0" smtClean="0">
                <a:solidFill>
                  <a:srgbClr val="FF0000"/>
                </a:solidFill>
              </a:rPr>
              <a:t>The </a:t>
            </a:r>
            <a:r>
              <a:rPr lang="en-US" dirty="0">
                <a:solidFill>
                  <a:srgbClr val="FF0000"/>
                </a:solidFill>
              </a:rPr>
              <a:t>bio-psycho-social approach is not just a good idea, it is a reality based on an increasing body of scientific evidence.</a:t>
            </a:r>
            <a:r>
              <a:rPr lang="en-US" dirty="0"/>
              <a:t>  </a:t>
            </a:r>
            <a:endParaRPr lang="en-US" dirty="0" smtClean="0"/>
          </a:p>
          <a:p>
            <a:r>
              <a:rPr lang="en-US" dirty="0" smtClean="0"/>
              <a:t>The </a:t>
            </a:r>
            <a:r>
              <a:rPr lang="en-US" dirty="0"/>
              <a:t>challenge now is to apply that knowledge to practice in both resource rich and resource poor settings.  </a:t>
            </a:r>
            <a:endParaRPr lang="en-US" dirty="0" smtClean="0"/>
          </a:p>
          <a:p>
            <a:r>
              <a:rPr lang="en-US" dirty="0" smtClean="0">
                <a:solidFill>
                  <a:srgbClr val="FF0000"/>
                </a:solidFill>
              </a:rPr>
              <a:t>“Global” </a:t>
            </a:r>
            <a:r>
              <a:rPr lang="en-US" dirty="0" smtClean="0"/>
              <a:t>health is not just about health somewhere else.  </a:t>
            </a:r>
          </a:p>
          <a:p>
            <a:pPr marL="0" indent="0">
              <a:buNone/>
            </a:pPr>
            <a:r>
              <a:rPr lang="en-US" dirty="0"/>
              <a:t>	</a:t>
            </a:r>
            <a:r>
              <a:rPr lang="en-US" dirty="0" smtClean="0"/>
              <a:t>“Global” in this sense means </a:t>
            </a:r>
            <a:r>
              <a:rPr lang="en-US" dirty="0" smtClean="0">
                <a:solidFill>
                  <a:srgbClr val="FF0000"/>
                </a:solidFill>
              </a:rPr>
              <a:t>“comprehensive”</a:t>
            </a:r>
            <a:r>
              <a:rPr lang="en-US" dirty="0" smtClean="0"/>
              <a:t>.</a:t>
            </a:r>
            <a:endParaRPr lang="en-US" dirty="0"/>
          </a:p>
          <a:p>
            <a:endParaRPr lang="en-US" dirty="0"/>
          </a:p>
        </p:txBody>
      </p:sp>
    </p:spTree>
    <p:extLst>
      <p:ext uri="{BB962C8B-B14F-4D97-AF65-F5344CB8AC3E}">
        <p14:creationId xmlns:p14="http://schemas.microsoft.com/office/powerpoint/2010/main" val="240107505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We are the Change.jpg"/>
          <p:cNvPicPr>
            <a:picLocks noGrp="1" noChangeAspect="1"/>
          </p:cNvPicPr>
          <p:nvPr>
            <p:ph idx="4294967295"/>
          </p:nvPr>
        </p:nvPicPr>
        <p:blipFill>
          <a:blip r:embed="rId3" cstate="email">
            <a:extLst>
              <a:ext uri="{28A0092B-C50C-407E-A947-70E740481C1C}">
                <a14:useLocalDpi xmlns:a14="http://schemas.microsoft.com/office/drawing/2010/main" val="0"/>
              </a:ext>
            </a:extLst>
          </a:blip>
          <a:srcRect l="-91457" r="-91457"/>
          <a:stretch>
            <a:fillRect/>
          </a:stretch>
        </p:blipFill>
        <p:spPr>
          <a:xfrm>
            <a:off x="-3981227" y="0"/>
            <a:ext cx="12388097" cy="6812976"/>
          </a:xfrm>
        </p:spPr>
      </p:pic>
      <p:pic>
        <p:nvPicPr>
          <p:cNvPr id="5" name="Picture 4"/>
          <p:cNvPicPr>
            <a:picLocks noChangeAspect="1"/>
          </p:cNvPicPr>
          <p:nvPr/>
        </p:nvPicPr>
        <p:blipFill>
          <a:blip r:embed="rId4"/>
          <a:stretch>
            <a:fillRect/>
          </a:stretch>
        </p:blipFill>
        <p:spPr>
          <a:xfrm>
            <a:off x="3640808" y="0"/>
            <a:ext cx="677086" cy="724269"/>
          </a:xfrm>
          <a:prstGeom prst="rect">
            <a:avLst/>
          </a:prstGeom>
        </p:spPr>
      </p:pic>
      <p:sp>
        <p:nvSpPr>
          <p:cNvPr id="7" name="Rectangle 6"/>
          <p:cNvSpPr/>
          <p:nvPr/>
        </p:nvSpPr>
        <p:spPr>
          <a:xfrm>
            <a:off x="4469721" y="0"/>
            <a:ext cx="4588792" cy="8125301"/>
          </a:xfrm>
          <a:prstGeom prst="rect">
            <a:avLst/>
          </a:prstGeom>
        </p:spPr>
        <p:txBody>
          <a:bodyPr wrap="square">
            <a:spAutoFit/>
          </a:bodyPr>
          <a:lstStyle/>
          <a:p>
            <a:r>
              <a:rPr lang="x-none" dirty="0"/>
              <a:t>شيء يفرح القلب .. عندما تری شخصا قضيت معه فتره لا تزيد عن اليومين من خلال المؤتمر الطبي الذي اقامته كليه الطب في 15 / 2 / 2015 .. ومن خلال المحادثات التي جرت معه وكذلك من خلال الذي رءاه من تنظيم للمؤتمر والذي قدم له هنا من عنايه واهتمام من قبل السيد العميد الدكتور مشتاق وتوت وباقي اللجان .. تراه يقدر ويفهم الفكره التي نسعی لها وهي مجتمع عراقي جديد يسعی للتطور والنمو .. ويساعد بعضه بعضا .. ونراه يقدر دور الشباب في التغيير نحو الافضل .. وليس كل ما يقال عن العراق في الاخبار صحيح .. فشكرا جزيلا له ..</a:t>
            </a:r>
          </a:p>
          <a:p>
            <a:pPr rtl="1"/>
            <a:r>
              <a:rPr lang="x-none" dirty="0" smtClean="0"/>
              <a:t>الصوره </a:t>
            </a:r>
            <a:r>
              <a:rPr lang="x-none" dirty="0"/>
              <a:t>منقوله من صفحه د.الن </a:t>
            </a:r>
            <a:r>
              <a:rPr lang="x-none" dirty="0" smtClean="0"/>
              <a:t>داير</a:t>
            </a:r>
            <a:endParaRPr lang="en-US" dirty="0" smtClean="0"/>
          </a:p>
          <a:p>
            <a:pPr rtl="1"/>
            <a:endParaRPr lang="en-US" dirty="0"/>
          </a:p>
          <a:p>
            <a:pPr rtl="1"/>
            <a:r>
              <a:rPr lang="en-US" dirty="0"/>
              <a:t>When we see person that we spent with him </a:t>
            </a:r>
            <a:r>
              <a:rPr lang="en-US" dirty="0" smtClean="0"/>
              <a:t>through </a:t>
            </a:r>
            <a:r>
              <a:rPr lang="en-US" dirty="0"/>
              <a:t>medical conference held by the college of Medicine in </a:t>
            </a:r>
            <a:r>
              <a:rPr lang="en-US" dirty="0" smtClean="0"/>
              <a:t>Babylon </a:t>
            </a:r>
            <a:r>
              <a:rPr lang="en-US" dirty="0"/>
              <a:t>at 15/02/2015 .. </a:t>
            </a:r>
          </a:p>
          <a:p>
            <a:pPr rtl="1"/>
            <a:r>
              <a:rPr lang="en-US" dirty="0"/>
              <a:t>Through the conversations with him, as well as through who gave him care and attention specially </a:t>
            </a:r>
            <a:r>
              <a:rPr lang="en-US" dirty="0" err="1"/>
              <a:t>Dr.moshtak</a:t>
            </a:r>
            <a:r>
              <a:rPr lang="en-US" dirty="0"/>
              <a:t> </a:t>
            </a:r>
            <a:r>
              <a:rPr lang="en-US" dirty="0" err="1"/>
              <a:t>witwit</a:t>
            </a:r>
            <a:r>
              <a:rPr lang="en-US" dirty="0"/>
              <a:t> .. we can see that he understood the idea .. that we have a new Iraqi society which seeks to develop and grow .. and help each other .. and we see the role of youth in the estimated change for the better .. Thank you very much for this </a:t>
            </a:r>
            <a:r>
              <a:rPr lang="en-US" dirty="0">
                <a:hlinkClick r:id="rId5"/>
              </a:rPr>
              <a:t>Allen Dyer ..</a:t>
            </a:r>
          </a:p>
          <a:p>
            <a:pPr rtl="1"/>
            <a:r>
              <a:rPr lang="en-US" dirty="0"/>
              <a:t>Image from Allen Dyer profile </a:t>
            </a:r>
          </a:p>
          <a:p>
            <a:pPr rtl="1"/>
            <a:r>
              <a:rPr lang="en-US" dirty="0"/>
              <a:t>MD.PHD. professor </a:t>
            </a:r>
          </a:p>
          <a:p>
            <a:pPr rtl="1"/>
            <a:r>
              <a:rPr lang="en-US" dirty="0"/>
              <a:t>A physician and professor at George Washington University, US</a:t>
            </a:r>
          </a:p>
          <a:p>
            <a:pPr rtl="1"/>
            <a:endParaRPr lang="en-US" dirty="0"/>
          </a:p>
        </p:txBody>
      </p:sp>
    </p:spTree>
    <p:extLst>
      <p:ext uri="{BB962C8B-B14F-4D97-AF65-F5344CB8AC3E}">
        <p14:creationId xmlns:p14="http://schemas.microsoft.com/office/powerpoint/2010/main" val="329745435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102010</TotalTime>
  <Words>4338</Words>
  <Application>Microsoft Macintosh PowerPoint</Application>
  <PresentationFormat>On-screen Show (4:3)</PresentationFormat>
  <Paragraphs>335</Paragraphs>
  <Slides>49</Slides>
  <Notes>36</Notes>
  <HiddenSlides>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Document</vt:lpstr>
      <vt:lpstr>It’s Not Over When It’s Over: The Health Impact of War  and Political Conflict</vt:lpstr>
      <vt:lpstr>Iraq on the Ground:  The View Through the Psychiatrist’s Lens</vt:lpstr>
      <vt:lpstr>PowerPoint Presentation</vt:lpstr>
      <vt:lpstr>Iraq Population Profile</vt:lpstr>
      <vt:lpstr>Our privileges are located on the same map as their suffering,  and may—in ways we might prefer not to imagine— be linked to their suffering,  as the wealth of some might imply the destitution of others.   The painful stirring images  supply only an initial spark.        Susan Sontag, Regarding the Pain of Others  </vt:lpstr>
      <vt:lpstr>3 Domains of Trauma</vt:lpstr>
      <vt:lpstr>PowerPoint Presentation</vt:lpstr>
      <vt:lpstr>PowerPoint Presentation</vt:lpstr>
      <vt:lpstr>Definition of Trauma is subjective</vt:lpstr>
      <vt:lpstr>PowerPoint Presentation</vt:lpstr>
      <vt:lpstr>Complex Emergencies: Tsunami, Earthquake, War</vt:lpstr>
      <vt:lpstr>Natural history of PTSD</vt:lpstr>
      <vt:lpstr>PowerPoint Presentation</vt:lpstr>
      <vt:lpstr>PowerPoint Presentation</vt:lpstr>
      <vt:lpstr>PowerPoint Presentation</vt:lpstr>
      <vt:lpstr>PowerPoint Presentation</vt:lpstr>
      <vt:lpstr>PowerPoint Presentation</vt:lpstr>
      <vt:lpstr>Whole Life Perspective</vt:lpstr>
      <vt:lpstr>PowerPoint Presentation</vt:lpstr>
      <vt:lpstr>PowerPoint Presentation</vt:lpstr>
      <vt:lpstr>Resilience</vt:lpstr>
      <vt:lpstr>    Integration of Mental Health and Psychosocial support and Primary Care</vt:lpstr>
      <vt:lpstr>PowerPoint Presentation</vt:lpstr>
      <vt:lpstr>PowerPoint Presentation</vt:lpstr>
      <vt:lpstr>Restorative Justice v. Retribution</vt:lpstr>
      <vt:lpstr>GW Program in Global Mental Health</vt:lpstr>
      <vt:lpstr>PowerPoint Presentation</vt:lpstr>
      <vt:lpstr>PowerPoint Presentation</vt:lpstr>
      <vt:lpstr>Stress causes illness Illness causes stress</vt:lpstr>
      <vt:lpstr>PowerPoint Presentation</vt:lpstr>
      <vt:lpstr>Stress causes illness Illness causes stress</vt:lpstr>
      <vt:lpstr>Stress causes illness Illness causes stress</vt:lpstr>
      <vt:lpstr>PowerPoint Presentation</vt:lpstr>
      <vt:lpstr>Sometimes things get so bad. . . </vt:lpstr>
      <vt:lpstr>PowerPoint Presentation</vt:lpstr>
      <vt:lpstr>What Can Physicians Do?  </vt:lpstr>
      <vt:lpstr>Track Two Diplomacy</vt:lpstr>
      <vt:lpstr>Track Two Diplomacy</vt:lpstr>
      <vt:lpstr>Palestine Medical Education Initiative pmedonline.org    </vt:lpstr>
      <vt:lpstr>Palestine Medical Education Initiative (pmedonline.org)</vt:lpstr>
      <vt:lpstr>U.S. foreign policy:   Smart Power</vt:lpstr>
      <vt:lpstr>How much do you think  the US spends on foreign aid?</vt:lpstr>
      <vt:lpstr>How much do you think the US should spend on foreign aid?</vt:lpstr>
      <vt:lpstr>Smart Power</vt:lpstr>
      <vt:lpstr>Some Distinctions: War as Metaphor</vt:lpstr>
      <vt:lpstr>Vicarious Trauma:  Helping Hurts</vt:lpstr>
      <vt:lpstr>Summary</vt:lpstr>
      <vt:lpstr>Conclusion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in Iraqi Civilians: Perspectives for Psychiatry and Medicine</dc:title>
  <dc:creator>Allen Dyer</dc:creator>
  <cp:lastModifiedBy>Allen Dyer</cp:lastModifiedBy>
  <cp:revision>104</cp:revision>
  <cp:lastPrinted>2016-10-20T16:05:48Z</cp:lastPrinted>
  <dcterms:created xsi:type="dcterms:W3CDTF">2014-02-25T12:43:14Z</dcterms:created>
  <dcterms:modified xsi:type="dcterms:W3CDTF">2017-02-25T20:30:48Z</dcterms:modified>
</cp:coreProperties>
</file>